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31548-4A6C-466D-85FB-E68225738FE9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43930-F402-443D-862D-18F9A120EB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7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7A2C1-E7C4-4BA9-AB14-517D4B1F688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B079E-37F4-444D-921E-3AB89E2F0365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B73FC-C8D8-4946-94A2-04CCBD09A7FB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BD013-7B46-47F9-855F-CCADD85B83F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85B96-75AE-425A-AA63-0D517C19916E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4F49D-AD4D-40F3-8EBA-3E1ADA06EB3B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25CF-D9CC-405A-9492-BFCC06698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C95B4-15A3-461D-8F13-AE2BE87AD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BE054-F9DF-4C1D-9225-A7B0ADD38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89243-959E-4F33-B2A4-4EC2C73DA272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013D43-8E93-44DD-B402-A99567F2A5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>
                <a:latin typeface="Bauhaus 93" pitchFamily="82" charset="0"/>
              </a:rPr>
              <a:t>Allusions</a:t>
            </a:r>
            <a:br>
              <a:rPr lang="en-US" sz="8800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English III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s2.hubimg.com/u/1802317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0668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Lot’s Wife/ Pillar of Salt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From the Book of Genesis where God destroyed the cities of Sodom and Gomorrah</a:t>
            </a:r>
          </a:p>
          <a:p>
            <a:r>
              <a:rPr lang="en-US" dirty="0" smtClean="0"/>
              <a:t>Lot’s wife looked back as the cities were being destroyed and was turned into salt</a:t>
            </a:r>
          </a:p>
          <a:p>
            <a:r>
              <a:rPr lang="en-US" dirty="0" smtClean="0"/>
              <a:t>Refers to someone who unwisely looks back or deliberately disobeys a command</a:t>
            </a:r>
            <a:endParaRPr lang="en-US" dirty="0"/>
          </a:p>
        </p:txBody>
      </p:sp>
      <p:pic>
        <p:nvPicPr>
          <p:cNvPr id="22530" name="Picture 2" descr="http://trevinwax.com/wp-content/uploads/2010/06/lots_wife_pillar_of_sa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14600"/>
            <a:ext cx="4198624" cy="280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Cassandra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daughter of a Trojan king whose prophecies were true but not believed which led the Trojans to disaster</a:t>
            </a:r>
          </a:p>
          <a:p>
            <a:r>
              <a:rPr lang="en-US" dirty="0" smtClean="0"/>
              <a:t>Today it refers to someone who predicts disasters but is generally disregarded</a:t>
            </a:r>
            <a:endParaRPr lang="en-US" dirty="0"/>
          </a:p>
        </p:txBody>
      </p:sp>
      <p:pic>
        <p:nvPicPr>
          <p:cNvPr id="23554" name="Picture 2" descr="http://3.bp.blogspot.com/_GmAG-JlHT4M/TUQzRc_PBUI/AAAAAAAABvo/-NnZQ2GsxXw/s1600/cassan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2209800" cy="460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22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Originates from a novel by Joseph Heller</a:t>
            </a:r>
          </a:p>
          <a:p>
            <a:r>
              <a:rPr lang="en-US" dirty="0" smtClean="0"/>
              <a:t>Has come to mean an absurd, no-win situation</a:t>
            </a:r>
            <a:endParaRPr lang="en-US" dirty="0"/>
          </a:p>
        </p:txBody>
      </p:sp>
      <p:pic>
        <p:nvPicPr>
          <p:cNvPr id="24578" name="Picture 2" descr="http://theatre.harvard.edu/archive/1997-fall/catch22/catch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810000" cy="4526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oundposter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37242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Franklin Gothic Heavy" pitchFamily="34" charset="0"/>
              </a:rPr>
              <a:t>“Steal My Thunder”</a:t>
            </a:r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800" dirty="0" smtClean="0">
                <a:latin typeface="AvantGarde" pitchFamily="34" charset="0"/>
              </a:rPr>
              <a:t>To “steal someone’s thunder” is either to take credit for the idea of another or the lessen the effect of another’s idea by suggesting the same idea first.</a:t>
            </a:r>
          </a:p>
          <a:p>
            <a:pPr eaLnBrk="1" hangingPunct="1"/>
            <a:r>
              <a:rPr lang="en-US" sz="2800" dirty="0" smtClean="0">
                <a:latin typeface="AvantGarde" pitchFamily="34" charset="0"/>
              </a:rPr>
              <a:t>Originated when a new playwright/director made the thunder sound with a sheet of metal in his play, which would up being a failure.  Failure or not, other directors copied this method, “stealing his thunder”.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“Witch Hunt”</a:t>
            </a:r>
            <a:br>
              <a:rPr lang="en-US" sz="2800" dirty="0" smtClean="0"/>
            </a:br>
            <a:r>
              <a:rPr lang="en-US" sz="1800" dirty="0" smtClean="0"/>
              <a:t>Refers to a campaign against a particular group of people, often those holding unorthodox opinions or behaving in an unconventional manner</a:t>
            </a:r>
            <a:endParaRPr lang="en-US" sz="4000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100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101" name="Picture 8" descr="sewallmu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2672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CommitteeHearing"/>
          <p:cNvPicPr>
            <a:picLocks noChangeAspect="1" noChangeArrowheads="1"/>
          </p:cNvPicPr>
          <p:nvPr/>
        </p:nvPicPr>
        <p:blipFill>
          <a:blip r:embed="rId4" cstate="print"/>
          <a:srcRect r="11336"/>
          <a:stretch>
            <a:fillRect/>
          </a:stretch>
        </p:blipFill>
        <p:spPr bwMode="auto">
          <a:xfrm>
            <a:off x="4572000" y="1524000"/>
            <a:ext cx="4171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CC"/>
                </a:solidFill>
                <a:latin typeface="Antique Olive Compact" pitchFamily="34" charset="0"/>
              </a:rPr>
              <a:t>“Pollyanna”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>
                <a:solidFill>
                  <a:srgbClr val="0000CC"/>
                </a:solidFill>
                <a:latin typeface="Antique Olive Compact" pitchFamily="34" charset="0"/>
              </a:rPr>
              <a:t>“Pollyanna” has come to refer to someone who is unusually optimistic &amp; always looking at the bright side.  The term often has connotations of being excessively cheerful &amp; naïve.</a:t>
            </a:r>
          </a:p>
          <a:p>
            <a:pPr eaLnBrk="1" hangingPunct="1"/>
            <a:r>
              <a:rPr lang="en-US" sz="2400" dirty="0" smtClean="0">
                <a:solidFill>
                  <a:srgbClr val="0000CC"/>
                </a:solidFill>
                <a:latin typeface="Antique Olive Compact" pitchFamily="34" charset="0"/>
              </a:rPr>
              <a:t>Originated from the children’s stories, where the character made the Glad Game, the object being to be super happy and say nice things.</a:t>
            </a:r>
          </a:p>
        </p:txBody>
      </p:sp>
      <p:pic>
        <p:nvPicPr>
          <p:cNvPr id="9220" name="Picture 8" descr="Pollyanna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C3300"/>
                </a:solidFill>
                <a:latin typeface="Franklin Gothic Book" pitchFamily="34" charset="0"/>
              </a:rPr>
              <a:t>RED HERRING</a:t>
            </a:r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CC3300"/>
                </a:solidFill>
                <a:latin typeface="LubalinGraph" pitchFamily="18" charset="0"/>
              </a:rPr>
              <a:t>“Red Herring” refers to diverting someone onto a false trail or distracting a person from the true issue.</a:t>
            </a:r>
          </a:p>
        </p:txBody>
      </p:sp>
      <p:pic>
        <p:nvPicPr>
          <p:cNvPr id="16388" name="Picture 12" descr="redher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85800"/>
            <a:ext cx="6080125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996633"/>
                </a:solidFill>
                <a:latin typeface="Rockwell Extra Bold" pitchFamily="18" charset="0"/>
              </a:rPr>
              <a:t>Sold Down the River</a:t>
            </a:r>
            <a:br>
              <a:rPr lang="en-US" sz="4000" dirty="0" smtClean="0">
                <a:solidFill>
                  <a:srgbClr val="996633"/>
                </a:solidFill>
                <a:latin typeface="Rockwell Extra Bold" pitchFamily="18" charset="0"/>
              </a:rPr>
            </a:br>
            <a:endParaRPr lang="en-US" sz="4000" dirty="0" smtClean="0">
              <a:solidFill>
                <a:srgbClr val="996633"/>
              </a:solidFill>
              <a:latin typeface="Rockwell Extra Bold" pitchFamily="18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4" eaLnBrk="1" hangingPunct="1"/>
            <a:r>
              <a:rPr lang="en-US" dirty="0" smtClean="0"/>
              <a:t>r</a:t>
            </a:r>
          </a:p>
        </p:txBody>
      </p:sp>
      <p:pic>
        <p:nvPicPr>
          <p:cNvPr id="19460" name="Picture 8" descr="Huck_and_jim_on_ra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4861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4114800" y="1600200"/>
            <a:ext cx="49815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996633"/>
                </a:solidFill>
                <a:latin typeface="Franklin Gothic Book" pitchFamily="34" charset="0"/>
              </a:rPr>
              <a:t>To be “sold down the river” is to be betrayed</a:t>
            </a:r>
          </a:p>
          <a:p>
            <a:r>
              <a:rPr lang="en-US" sz="3600" dirty="0">
                <a:solidFill>
                  <a:srgbClr val="996633"/>
                </a:solidFill>
                <a:latin typeface="Franklin Gothic Book" pitchFamily="34" charset="0"/>
              </a:rPr>
              <a:t>or misled, especially by someone trusted.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   </a:t>
            </a:r>
            <a:endParaRPr lang="en-US" sz="2800" dirty="0" smtClean="0">
              <a:solidFill>
                <a:srgbClr val="0000CC"/>
              </a:solidFill>
              <a:latin typeface="Forte" pitchFamily="66" charset="0"/>
            </a:endParaRP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rgbClr val="0000CC"/>
                </a:solidFill>
                <a:latin typeface="Forte" pitchFamily="66" charset="0"/>
              </a:rPr>
              <a:t>			 </a:t>
            </a:r>
            <a:r>
              <a:rPr lang="en-US" sz="4400" dirty="0" smtClean="0">
                <a:solidFill>
                  <a:srgbClr val="0000CC"/>
                </a:solidFill>
                <a:latin typeface="Forte" pitchFamily="66" charset="0"/>
              </a:rPr>
              <a:t>Flash in the Pan 		</a:t>
            </a:r>
            <a:r>
              <a:rPr lang="en-US" sz="2400" b="1" dirty="0" smtClean="0">
                <a:solidFill>
                  <a:srgbClr val="0000CC"/>
                </a:solidFill>
                <a:latin typeface="ZapfChancery" pitchFamily="18" charset="0"/>
              </a:rPr>
              <a:t>-Flintlock rifles had an ignition pan containing gunpowder.  If the powder in the pan lit but the propelling charge was not lit, there was a flash in the pan, but the gun did not fire…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0000CC"/>
              </a:solidFill>
              <a:latin typeface="ZapfChancery" pitchFamily="18" charset="0"/>
            </a:endParaRP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0000CC"/>
              </a:solidFill>
              <a:latin typeface="ZapfChancery" pitchFamily="18" charset="0"/>
            </a:endParaRP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00CC"/>
                </a:solidFill>
                <a:latin typeface="Forte" pitchFamily="66" charset="0"/>
              </a:rPr>
              <a:t>Flash in the Pan is something or someone that initially shows great promise but soon fails to meet expectations.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0000CC"/>
              </a:solidFill>
              <a:latin typeface="ZapfChancery" pitchFamily="18" charset="0"/>
            </a:endParaRPr>
          </a:p>
        </p:txBody>
      </p:sp>
      <p:pic>
        <p:nvPicPr>
          <p:cNvPr id="22531" name="Picture 5" descr="d_52_02"/>
          <p:cNvPicPr>
            <a:picLocks noChangeAspect="1" noChangeArrowheads="1"/>
          </p:cNvPicPr>
          <p:nvPr/>
        </p:nvPicPr>
        <p:blipFill>
          <a:blip r:embed="rId3" cstate="print"/>
          <a:srcRect b="2509"/>
          <a:stretch>
            <a:fillRect/>
          </a:stretch>
        </p:blipFill>
        <p:spPr bwMode="auto">
          <a:xfrm>
            <a:off x="0" y="304800"/>
            <a:ext cx="4267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Benedict Arnold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military leader during the American Revolution but turned traitor</a:t>
            </a:r>
          </a:p>
          <a:p>
            <a:r>
              <a:rPr lang="en-US" dirty="0" smtClean="0"/>
              <a:t>Now the term is synonymous with traitor</a:t>
            </a:r>
            <a:endParaRPr lang="en-US" dirty="0"/>
          </a:p>
        </p:txBody>
      </p:sp>
      <p:pic>
        <p:nvPicPr>
          <p:cNvPr id="25602" name="Picture 2" descr="http://www.peoplequiz.com/images/bios/Benedict_Arnold.jp-1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3810000" cy="4694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in a Blue Moon</a:t>
            </a:r>
            <a:endParaRPr lang="en-US" dirty="0"/>
          </a:p>
        </p:txBody>
      </p:sp>
      <p:pic>
        <p:nvPicPr>
          <p:cNvPr id="1026" name="Picture 2" descr="http://diggingri.files.wordpress.com/2009/12/blue-moon-lar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2185436"/>
            <a:ext cx="3886200" cy="3379304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second full moon within the same calendar month</a:t>
            </a:r>
          </a:p>
          <a:p>
            <a:r>
              <a:rPr lang="en-US" dirty="0" smtClean="0"/>
              <a:t>Occurs every three years</a:t>
            </a:r>
          </a:p>
          <a:p>
            <a:r>
              <a:rPr lang="en-US" dirty="0" smtClean="0"/>
              <a:t>Refers to something that occurs very rarely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a Barrel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past, someone was draped over a barrel after being rescued from drowning so their lungs would drain</a:t>
            </a:r>
          </a:p>
          <a:p>
            <a:r>
              <a:rPr lang="en-US" dirty="0" smtClean="0"/>
              <a:t>Now refers to someone who is completely depending on some one else</a:t>
            </a:r>
            <a:endParaRPr lang="en-US" dirty="0"/>
          </a:p>
        </p:txBody>
      </p:sp>
      <p:pic>
        <p:nvPicPr>
          <p:cNvPr id="44034" name="Picture 2" descr="http://as7.dsi.go.com/is/image/ABCNewsStore/S090724M?$full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152900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Hoist with one’s own petard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weapon in medieval warfare that, if it exploded prematurely, would blow up its user.</a:t>
            </a:r>
          </a:p>
          <a:p>
            <a:r>
              <a:rPr lang="en-US" dirty="0" smtClean="0"/>
              <a:t>The phrase refers to being caught in one’s own trap or being beaten at one’s own game.</a:t>
            </a:r>
            <a:endParaRPr lang="en-US" dirty="0"/>
          </a:p>
        </p:txBody>
      </p:sp>
      <p:pic>
        <p:nvPicPr>
          <p:cNvPr id="45058" name="Picture 2" descr="http://www.straightdope.com/images/art/1978/780714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13026"/>
            <a:ext cx="3962400" cy="4002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Coals to Newcastle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coal mining city in northern England</a:t>
            </a:r>
          </a:p>
          <a:p>
            <a:r>
              <a:rPr lang="en-US" dirty="0" smtClean="0"/>
              <a:t>Therefore shipping coals to Newcastle would be superfluous</a:t>
            </a:r>
          </a:p>
          <a:p>
            <a:r>
              <a:rPr lang="en-US" dirty="0" smtClean="0"/>
              <a:t>This gives rise to the term coals to Newcastle which means giving a superfluous gift or a contribution that is gratuitous and unnecessary</a:t>
            </a:r>
            <a:endParaRPr lang="en-US" dirty="0"/>
          </a:p>
        </p:txBody>
      </p:sp>
      <p:pic>
        <p:nvPicPr>
          <p:cNvPr id="46082" name="Picture 2" descr="http://www.graphicmania.net/wp-content/uploads/Money-Stacked-High-psd9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238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Freudian Slip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Sigmund Freud was an Austrian physician and psychotherapist</a:t>
            </a:r>
          </a:p>
          <a:p>
            <a:r>
              <a:rPr lang="en-US" dirty="0" smtClean="0"/>
              <a:t>The phrase refers to an accidental in speech or action that reveals ones inner thoughts</a:t>
            </a:r>
            <a:endParaRPr lang="en-US" dirty="0"/>
          </a:p>
        </p:txBody>
      </p:sp>
      <p:pic>
        <p:nvPicPr>
          <p:cNvPr id="47106" name="Picture 2" descr="http://www.cartoonstock.com/newscartoons/cartoonists/mba/lowres/mban22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962400" cy="4528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the Buck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poker, a “buck” is a marker that is passed to the person whose turn it is to deal</a:t>
            </a:r>
          </a:p>
          <a:p>
            <a:r>
              <a:rPr lang="en-US" dirty="0" smtClean="0"/>
              <a:t>It refers to a shift in responsibility (and often blame) to another person</a:t>
            </a:r>
            <a:endParaRPr lang="en-US" dirty="0"/>
          </a:p>
        </p:txBody>
      </p:sp>
      <p:pic>
        <p:nvPicPr>
          <p:cNvPr id="48130" name="Picture 2" descr="http://www.missionmindedmanagement.com/wp-content/uploads/2007/09/pass-the-b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4261556" cy="287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Muckrakers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 President Roosevelt’s term the nation focused on “muckraking” or cleaning up corruption</a:t>
            </a:r>
          </a:p>
          <a:p>
            <a:r>
              <a:rPr lang="en-US" dirty="0" smtClean="0"/>
              <a:t>The term is applied to authors or journalists who expose corruption </a:t>
            </a:r>
            <a:endParaRPr lang="en-US" dirty="0"/>
          </a:p>
        </p:txBody>
      </p:sp>
      <p:pic>
        <p:nvPicPr>
          <p:cNvPr id="49154" name="Picture 2" descr="http://wikis.nyu.edu/ek6/modernamerica/uploads/Reform.MuckrakingInFactAndFiction/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962400" cy="371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 qua non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Latin, the phrase means “without which, nothing”</a:t>
            </a:r>
          </a:p>
          <a:p>
            <a:r>
              <a:rPr lang="en-US" dirty="0" smtClean="0"/>
              <a:t>Refers to the essential ingredient without which something would </a:t>
            </a:r>
            <a:r>
              <a:rPr lang="en-US" smtClean="0"/>
              <a:t>be impossible</a:t>
            </a:r>
          </a:p>
        </p:txBody>
      </p:sp>
      <p:pic>
        <p:nvPicPr>
          <p:cNvPr id="50178" name="Picture 2" descr="http://blog.americanfeast.com/images/Salt%20Sh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191000" cy="369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Handed Compliment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language and history, the left hand is usually negative</a:t>
            </a:r>
          </a:p>
          <a:p>
            <a:r>
              <a:rPr lang="en-US" dirty="0" smtClean="0"/>
              <a:t>Left handed compliment refers to a compliment that is rude or insulting</a:t>
            </a:r>
            <a:endParaRPr lang="en-US" dirty="0"/>
          </a:p>
        </p:txBody>
      </p:sp>
      <p:pic>
        <p:nvPicPr>
          <p:cNvPr id="6146" name="Picture 2" descr="http://www.cartoonstock.com/lowres/shu019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90800"/>
            <a:ext cx="2609850" cy="2883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Sequitur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Latin translation means “does not follow”</a:t>
            </a:r>
          </a:p>
          <a:p>
            <a:r>
              <a:rPr lang="en-US" dirty="0" smtClean="0"/>
              <a:t>A phrase that is generally unrelated to what has been said before or a conclusion that does not logically follow from the premise</a:t>
            </a:r>
            <a:endParaRPr lang="en-US" dirty="0"/>
          </a:p>
        </p:txBody>
      </p:sp>
      <p:pic>
        <p:nvPicPr>
          <p:cNvPr id="7170" name="Picture 2" descr="http://www.csl.cornell.edu/~mwatkins/comics/NonSequitur_Sh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025775" cy="357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Elephant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Due to their rarity white elephants are not subject to toil or work </a:t>
            </a:r>
          </a:p>
          <a:p>
            <a:r>
              <a:rPr lang="en-US" dirty="0" smtClean="0"/>
              <a:t>Because of this white elephants become a huge financial burden</a:t>
            </a:r>
          </a:p>
          <a:p>
            <a:r>
              <a:rPr lang="en-US" dirty="0" smtClean="0"/>
              <a:t>This is why a white elephant refers to a gift meant to be a financial burden or inconvenience </a:t>
            </a:r>
            <a:endParaRPr lang="en-US" dirty="0"/>
          </a:p>
        </p:txBody>
      </p:sp>
      <p:pic>
        <p:nvPicPr>
          <p:cNvPr id="8194" name="Picture 2" descr="http://byfiles.storage.live.com/y1pObMCRUDP7JiCInDe9-ZZupJpvY91PbEiTKhsb8uEh1JG2P9PSib5l-ALpiuO2zQEUZN_bf_kQ5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4133850" cy="26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Chip on One’s Shoulder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person who is inclined to be resentful or someone who seems to be looking for a fight</a:t>
            </a:r>
          </a:p>
          <a:p>
            <a:r>
              <a:rPr lang="en-US" dirty="0" smtClean="0"/>
              <a:t>This originated from “the old days” when boys would place a piece of wood on their shoulders and dare some one to knock it off.</a:t>
            </a:r>
            <a:endParaRPr lang="en-US" dirty="0"/>
          </a:p>
        </p:txBody>
      </p:sp>
      <p:pic>
        <p:nvPicPr>
          <p:cNvPr id="9218" name="Picture 2" descr="http://www.freakingnews.com/pictures/78500/Chip-on-his-shoulder-78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0"/>
            <a:ext cx="4087046" cy="2780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in the Closet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embarrassing thing about a person that that person would prefer to keep hidden or secret</a:t>
            </a:r>
            <a:endParaRPr lang="en-US" dirty="0"/>
          </a:p>
        </p:txBody>
      </p:sp>
      <p:pic>
        <p:nvPicPr>
          <p:cNvPr id="19458" name="Picture 2" descr="http://americaexplained.files.wordpress.com/2011/01/skeleton_in_closet_74214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Fifteen Minutes of Fame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a person receives a great deal of media attention over something trivial </a:t>
            </a:r>
          </a:p>
          <a:p>
            <a:r>
              <a:rPr lang="en-US" dirty="0" smtClean="0"/>
              <a:t>Phrase was coined by Andy Warhol</a:t>
            </a:r>
            <a:endParaRPr lang="en-US" dirty="0"/>
          </a:p>
        </p:txBody>
      </p:sp>
      <p:pic>
        <p:nvPicPr>
          <p:cNvPr id="20482" name="Picture 2" descr="http://runwithmark.files.wordpress.com/2011/02/in-the-future-everybody-will-be-world-famous-for-fifteen-minutes-andy-warhol-135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38600" cy="3998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 the Cat out of the Bag/ Buy a Pig in a Poke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From medieval times when farmers would take a pig to market in a bag (called a poke) but instead would place a cat inside to swindle the buyer.  Some bought without checking the bag, and wound up with a cat; this is referred to as buying a pig in a poke.</a:t>
            </a:r>
          </a:p>
          <a:p>
            <a:r>
              <a:rPr lang="en-US" dirty="0" smtClean="0"/>
              <a:t>Those who did check the bag obviously let the cat out of the bag.</a:t>
            </a:r>
            <a:endParaRPr lang="en-US" dirty="0"/>
          </a:p>
        </p:txBody>
      </p:sp>
      <p:pic>
        <p:nvPicPr>
          <p:cNvPr id="21506" name="Picture 2" descr="http://2.bp.blogspot.com/_rpDS758rDz0/SZQudP5jq1I/AAAAAAAAAR4/9pC_RCnds54/s400/cat-in-b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124569" cy="3770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111</TotalTime>
  <Words>857</Words>
  <Application>Microsoft Office PowerPoint</Application>
  <PresentationFormat>On-screen Show (4:3)</PresentationFormat>
  <Paragraphs>88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Allusions English III</vt:lpstr>
      <vt:lpstr>Once in a Blue Moon</vt:lpstr>
      <vt:lpstr>Left Handed Compliment</vt:lpstr>
      <vt:lpstr>Non Sequitur</vt:lpstr>
      <vt:lpstr>White Elephant</vt:lpstr>
      <vt:lpstr>A Chip on One’s Shoulder</vt:lpstr>
      <vt:lpstr>Skeleton in the Closet</vt:lpstr>
      <vt:lpstr>Fifteen Minutes of Fame</vt:lpstr>
      <vt:lpstr>Let the Cat out of the Bag/ Buy a Pig in a Poke</vt:lpstr>
      <vt:lpstr>Lot’s Wife/ Pillar of Salt</vt:lpstr>
      <vt:lpstr>Cassandra</vt:lpstr>
      <vt:lpstr>Catch 22</vt:lpstr>
      <vt:lpstr>“Steal My Thunder”</vt:lpstr>
      <vt:lpstr>“Witch Hunt” Refers to a campaign against a particular group of people, often those holding unorthodox opinions or behaving in an unconventional manner</vt:lpstr>
      <vt:lpstr>“Pollyanna”</vt:lpstr>
      <vt:lpstr>RED HERRING</vt:lpstr>
      <vt:lpstr>Sold Down the River </vt:lpstr>
      <vt:lpstr>PowerPoint Presentation</vt:lpstr>
      <vt:lpstr>Benedict Arnold</vt:lpstr>
      <vt:lpstr>Over a Barrel</vt:lpstr>
      <vt:lpstr>Hoist with one’s own petard</vt:lpstr>
      <vt:lpstr>Coals to Newcastle</vt:lpstr>
      <vt:lpstr>Freudian Slip</vt:lpstr>
      <vt:lpstr>Pass the Buck</vt:lpstr>
      <vt:lpstr>Muckrakers</vt:lpstr>
      <vt:lpstr>Sine qua non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Allusions 2011</dc:title>
  <dc:creator>Barbara Lewis</dc:creator>
  <cp:lastModifiedBy>Madeleine Connolly</cp:lastModifiedBy>
  <cp:revision>27</cp:revision>
  <dcterms:created xsi:type="dcterms:W3CDTF">2011-04-07T20:32:26Z</dcterms:created>
  <dcterms:modified xsi:type="dcterms:W3CDTF">2015-12-07T17:31:30Z</dcterms:modified>
</cp:coreProperties>
</file>