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embeddedFontLst>
    <p:embeddedFont>
      <p:font typeface="Tahoma" panose="020B0604030504040204" pitchFamily="34" charset="0"/>
      <p:regular r:id="rId18"/>
      <p:bold r:id="rId19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1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2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20551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  <a:defRPr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1768475"/>
            <a:ext cx="7772400" cy="1736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5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none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ahoma"/>
              <a:buNone/>
              <a:defRPr sz="2000"/>
            </a:lvl1pPr>
            <a:lvl2pPr marL="457200" indent="0" rtl="0">
              <a:spcBef>
                <a:spcPts val="0"/>
              </a:spcBef>
              <a:buFont typeface="Tahoma"/>
              <a:buNone/>
              <a:defRPr sz="1800"/>
            </a:lvl2pPr>
            <a:lvl3pPr marL="914400" indent="0" rtl="0">
              <a:spcBef>
                <a:spcPts val="0"/>
              </a:spcBef>
              <a:buFont typeface="Tahoma"/>
              <a:buNone/>
              <a:defRPr sz="1600"/>
            </a:lvl3pPr>
            <a:lvl4pPr marL="1371600" indent="0" rtl="0">
              <a:spcBef>
                <a:spcPts val="0"/>
              </a:spcBef>
              <a:buFont typeface="Tahoma"/>
              <a:buNone/>
              <a:defRPr sz="1400"/>
            </a:lvl4pPr>
            <a:lvl5pPr marL="1828800" indent="0" rtl="0">
              <a:spcBef>
                <a:spcPts val="0"/>
              </a:spcBef>
              <a:buFont typeface="Tahoma"/>
              <a:buNone/>
              <a:defRPr sz="1400"/>
            </a:lvl5pPr>
            <a:lvl6pPr marL="2286000" indent="0" rtl="0">
              <a:spcBef>
                <a:spcPts val="0"/>
              </a:spcBef>
              <a:buFont typeface="Tahoma"/>
              <a:buNone/>
              <a:defRPr sz="1400"/>
            </a:lvl6pPr>
            <a:lvl7pPr marL="2743200" indent="0" rtl="0">
              <a:spcBef>
                <a:spcPts val="0"/>
              </a:spcBef>
              <a:buFont typeface="Tahoma"/>
              <a:buNone/>
              <a:defRPr sz="1400"/>
            </a:lvl7pPr>
            <a:lvl8pPr marL="3200400" indent="0" rtl="0">
              <a:spcBef>
                <a:spcPts val="0"/>
              </a:spcBef>
              <a:buFont typeface="Tahoma"/>
              <a:buNone/>
              <a:defRPr sz="1400"/>
            </a:lvl8pPr>
            <a:lvl9pPr marL="3657600" indent="0" rtl="0">
              <a:spcBef>
                <a:spcPts val="0"/>
              </a:spcBef>
              <a:buFont typeface="Tahoma"/>
              <a:buNone/>
              <a:defRPr sz="1400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 rot="5400000">
            <a:off x="4747418" y="2156618"/>
            <a:ext cx="5821362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 rot="5400000">
            <a:off x="556419" y="175419"/>
            <a:ext cx="5821362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 rot="5400000">
            <a:off x="2324099" y="-266700"/>
            <a:ext cx="44958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ahoma"/>
              <a:buNone/>
              <a:defRPr sz="1400"/>
            </a:lvl1pPr>
            <a:lvl2pPr marL="457200" indent="0" rtl="0">
              <a:spcBef>
                <a:spcPts val="0"/>
              </a:spcBef>
              <a:buFont typeface="Tahoma"/>
              <a:buNone/>
              <a:defRPr sz="1200"/>
            </a:lvl2pPr>
            <a:lvl3pPr marL="914400" indent="0" rtl="0">
              <a:spcBef>
                <a:spcPts val="0"/>
              </a:spcBef>
              <a:buFont typeface="Tahoma"/>
              <a:buNone/>
              <a:defRPr sz="1000"/>
            </a:lvl3pPr>
            <a:lvl4pPr marL="1371600" indent="0" rtl="0">
              <a:spcBef>
                <a:spcPts val="0"/>
              </a:spcBef>
              <a:buFont typeface="Tahoma"/>
              <a:buNone/>
              <a:defRPr sz="900"/>
            </a:lvl4pPr>
            <a:lvl5pPr marL="1828800" indent="0" rtl="0">
              <a:spcBef>
                <a:spcPts val="0"/>
              </a:spcBef>
              <a:buFont typeface="Tahoma"/>
              <a:buNone/>
              <a:defRPr sz="900"/>
            </a:lvl5pPr>
            <a:lvl6pPr marL="2286000" indent="0" rtl="0">
              <a:spcBef>
                <a:spcPts val="0"/>
              </a:spcBef>
              <a:buFont typeface="Tahoma"/>
              <a:buNone/>
              <a:defRPr sz="900"/>
            </a:lvl6pPr>
            <a:lvl7pPr marL="2743200" indent="0" rtl="0">
              <a:spcBef>
                <a:spcPts val="0"/>
              </a:spcBef>
              <a:buFont typeface="Tahoma"/>
              <a:buNone/>
              <a:defRPr sz="900"/>
            </a:lvl7pPr>
            <a:lvl8pPr marL="3200400" indent="0" rtl="0">
              <a:spcBef>
                <a:spcPts val="0"/>
              </a:spcBef>
              <a:buFont typeface="Tahoma"/>
              <a:buNone/>
              <a:defRPr sz="900"/>
            </a:lvl8pPr>
            <a:lvl9pPr marL="3657600" indent="0" rtl="0">
              <a:spcBef>
                <a:spcPts val="0"/>
              </a:spcBef>
              <a:buFont typeface="Tahoma"/>
              <a:buNone/>
              <a:defRPr sz="9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ahoma"/>
              <a:buNone/>
              <a:defRPr sz="1400"/>
            </a:lvl1pPr>
            <a:lvl2pPr marL="457200" indent="0" rtl="0">
              <a:spcBef>
                <a:spcPts val="0"/>
              </a:spcBef>
              <a:buFont typeface="Tahoma"/>
              <a:buNone/>
              <a:defRPr sz="1200"/>
            </a:lvl2pPr>
            <a:lvl3pPr marL="914400" indent="0" rtl="0">
              <a:spcBef>
                <a:spcPts val="0"/>
              </a:spcBef>
              <a:buFont typeface="Tahoma"/>
              <a:buNone/>
              <a:defRPr sz="1000"/>
            </a:lvl3pPr>
            <a:lvl4pPr marL="1371600" indent="0" rtl="0">
              <a:spcBef>
                <a:spcPts val="0"/>
              </a:spcBef>
              <a:buFont typeface="Tahoma"/>
              <a:buNone/>
              <a:defRPr sz="900"/>
            </a:lvl4pPr>
            <a:lvl5pPr marL="1828800" indent="0" rtl="0">
              <a:spcBef>
                <a:spcPts val="0"/>
              </a:spcBef>
              <a:buFont typeface="Tahoma"/>
              <a:buNone/>
              <a:defRPr sz="900"/>
            </a:lvl5pPr>
            <a:lvl6pPr marL="2286000" indent="0" rtl="0">
              <a:spcBef>
                <a:spcPts val="0"/>
              </a:spcBef>
              <a:buFont typeface="Tahoma"/>
              <a:buNone/>
              <a:defRPr sz="900"/>
            </a:lvl6pPr>
            <a:lvl7pPr marL="2743200" indent="0" rtl="0">
              <a:spcBef>
                <a:spcPts val="0"/>
              </a:spcBef>
              <a:buFont typeface="Tahoma"/>
              <a:buNone/>
              <a:defRPr sz="900"/>
            </a:lvl7pPr>
            <a:lvl8pPr marL="3200400" indent="0" rtl="0">
              <a:spcBef>
                <a:spcPts val="0"/>
              </a:spcBef>
              <a:buFont typeface="Tahoma"/>
              <a:buNone/>
              <a:defRPr sz="900"/>
            </a:lvl8pPr>
            <a:lvl9pPr marL="3657600" indent="0" rtl="0">
              <a:spcBef>
                <a:spcPts val="0"/>
              </a:spcBef>
              <a:buFont typeface="Tahoma"/>
              <a:buNone/>
              <a:defRPr sz="9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ahoma"/>
              <a:buNone/>
              <a:defRPr sz="2400" b="1"/>
            </a:lvl1pPr>
            <a:lvl2pPr marL="457200" indent="0" rtl="0">
              <a:spcBef>
                <a:spcPts val="0"/>
              </a:spcBef>
              <a:buFont typeface="Tahoma"/>
              <a:buNone/>
              <a:defRPr sz="2000" b="1"/>
            </a:lvl2pPr>
            <a:lvl3pPr marL="914400" indent="0" rtl="0">
              <a:spcBef>
                <a:spcPts val="0"/>
              </a:spcBef>
              <a:buFont typeface="Tahoma"/>
              <a:buNone/>
              <a:defRPr sz="1800" b="1"/>
            </a:lvl3pPr>
            <a:lvl4pPr marL="1371600" indent="0" rtl="0">
              <a:spcBef>
                <a:spcPts val="0"/>
              </a:spcBef>
              <a:buFont typeface="Tahoma"/>
              <a:buNone/>
              <a:defRPr sz="1600" b="1"/>
            </a:lvl4pPr>
            <a:lvl5pPr marL="1828800" indent="0" rtl="0">
              <a:spcBef>
                <a:spcPts val="0"/>
              </a:spcBef>
              <a:buFont typeface="Tahoma"/>
              <a:buNone/>
              <a:defRPr sz="1600" b="1"/>
            </a:lvl5pPr>
            <a:lvl6pPr marL="2286000" indent="0" rtl="0">
              <a:spcBef>
                <a:spcPts val="0"/>
              </a:spcBef>
              <a:buFont typeface="Tahoma"/>
              <a:buNone/>
              <a:defRPr sz="1600" b="1"/>
            </a:lvl6pPr>
            <a:lvl7pPr marL="2743200" indent="0" rtl="0">
              <a:spcBef>
                <a:spcPts val="0"/>
              </a:spcBef>
              <a:buFont typeface="Tahoma"/>
              <a:buNone/>
              <a:defRPr sz="1600" b="1"/>
            </a:lvl7pPr>
            <a:lvl8pPr marL="3200400" indent="0" rtl="0">
              <a:spcBef>
                <a:spcPts val="0"/>
              </a:spcBef>
              <a:buFont typeface="Tahoma"/>
              <a:buNone/>
              <a:defRPr sz="1600" b="1"/>
            </a:lvl8pPr>
            <a:lvl9pPr marL="3657600" indent="0" rtl="0">
              <a:spcBef>
                <a:spcPts val="0"/>
              </a:spcBef>
              <a:buFont typeface="Tahoma"/>
              <a:buNone/>
              <a:defRPr sz="1600" b="1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ahoma"/>
              <a:buNone/>
              <a:defRPr sz="2400" b="1"/>
            </a:lvl1pPr>
            <a:lvl2pPr marL="457200" indent="0" rtl="0">
              <a:spcBef>
                <a:spcPts val="0"/>
              </a:spcBef>
              <a:buFont typeface="Tahoma"/>
              <a:buNone/>
              <a:defRPr sz="2000" b="1"/>
            </a:lvl2pPr>
            <a:lvl3pPr marL="914400" indent="0" rtl="0">
              <a:spcBef>
                <a:spcPts val="0"/>
              </a:spcBef>
              <a:buFont typeface="Tahoma"/>
              <a:buNone/>
              <a:defRPr sz="1800" b="1"/>
            </a:lvl3pPr>
            <a:lvl4pPr marL="1371600" indent="0" rtl="0">
              <a:spcBef>
                <a:spcPts val="0"/>
              </a:spcBef>
              <a:buFont typeface="Tahoma"/>
              <a:buNone/>
              <a:defRPr sz="1600" b="1"/>
            </a:lvl4pPr>
            <a:lvl5pPr marL="1828800" indent="0" rtl="0">
              <a:spcBef>
                <a:spcPts val="0"/>
              </a:spcBef>
              <a:buFont typeface="Tahoma"/>
              <a:buNone/>
              <a:defRPr sz="1600" b="1"/>
            </a:lvl5pPr>
            <a:lvl6pPr marL="2286000" indent="0" rtl="0">
              <a:spcBef>
                <a:spcPts val="0"/>
              </a:spcBef>
              <a:buFont typeface="Tahoma"/>
              <a:buNone/>
              <a:defRPr sz="1600" b="1"/>
            </a:lvl6pPr>
            <a:lvl7pPr marL="2743200" indent="0" rtl="0">
              <a:spcBef>
                <a:spcPts val="0"/>
              </a:spcBef>
              <a:buFont typeface="Tahoma"/>
              <a:buNone/>
              <a:defRPr sz="1600" b="1"/>
            </a:lvl7pPr>
            <a:lvl8pPr marL="3200400" indent="0" rtl="0">
              <a:spcBef>
                <a:spcPts val="0"/>
              </a:spcBef>
              <a:buFont typeface="Tahoma"/>
              <a:buNone/>
              <a:defRPr sz="1600" b="1"/>
            </a:lvl8pPr>
            <a:lvl9pPr marL="3657600" indent="0" rtl="0">
              <a:spcBef>
                <a:spcPts val="0"/>
              </a:spcBef>
              <a:buFont typeface="Tahoma"/>
              <a:buNone/>
              <a:defRPr sz="1600" b="1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8458200" cy="5943600"/>
            <a:chOff x="0" y="0"/>
            <a:chExt cx="8458200" cy="5943600"/>
          </a:xfrm>
        </p:grpSpPr>
        <p:sp>
          <p:nvSpPr>
            <p:cNvPr id="6" name="Shape 6"/>
            <p:cNvSpPr/>
            <p:nvPr/>
          </p:nvSpPr>
          <p:spPr>
            <a:xfrm>
              <a:off x="0" y="2286000"/>
              <a:ext cx="8183562" cy="3657600"/>
            </a:xfrm>
            <a:custGeom>
              <a:avLst/>
              <a:gdLst/>
              <a:ahLst/>
              <a:cxnLst/>
              <a:rect l="0" t="0" r="0" b="0"/>
              <a:pathLst>
                <a:path w="5155" h="2304" extrusionOk="0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>
              <a:gsLst>
                <a:gs pos="0">
                  <a:srgbClr val="610000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8458200" cy="5856287"/>
            </a:xfrm>
            <a:custGeom>
              <a:avLst/>
              <a:gdLst/>
              <a:ahLst/>
              <a:cxnLst/>
              <a:rect l="0" t="0" r="0" b="0"/>
              <a:pathLst>
                <a:path w="5328" h="3689" extrusionOk="0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>
            <a:off x="0" y="0"/>
            <a:ext cx="7242175" cy="1981199"/>
            <a:chOff x="0" y="0"/>
            <a:chExt cx="7242175" cy="1981199"/>
          </a:xfrm>
        </p:grpSpPr>
        <p:sp>
          <p:nvSpPr>
            <p:cNvPr id="26" name="Shape 26"/>
            <p:cNvSpPr/>
            <p:nvPr/>
          </p:nvSpPr>
          <p:spPr>
            <a:xfrm>
              <a:off x="0" y="925512"/>
              <a:ext cx="7123111" cy="1055686"/>
            </a:xfrm>
            <a:custGeom>
              <a:avLst/>
              <a:gdLst/>
              <a:ahLst/>
              <a:cxnLst/>
              <a:rect l="0" t="0" r="0" b="0"/>
              <a:pathLst>
                <a:path w="4806" h="665" extrusionOk="0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>
              <a:gsLst>
                <a:gs pos="0">
                  <a:srgbClr val="6B0000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0"/>
              <a:ext cx="7242175" cy="1903412"/>
            </a:xfrm>
            <a:custGeom>
              <a:avLst/>
              <a:gdLst/>
              <a:ahLst/>
              <a:cxnLst/>
              <a:rect l="0" t="0" r="0" b="0"/>
              <a:pathLst>
                <a:path w="4562" h="1199" extrusionOk="0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762000" y="1828800"/>
            <a:ext cx="7772400" cy="2514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5400" b="0" i="1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The Crucible, </a:t>
            </a:r>
            <a:br>
              <a:rPr lang="en-US" sz="5400" b="0" i="1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5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Arthur Miller</a:t>
            </a:r>
            <a:r>
              <a:rPr lang="en-US" sz="5400" b="0" i="1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, &amp; </a:t>
            </a:r>
            <a:r>
              <a:rPr lang="en-US" sz="5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McCarthyism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“Good Night, and Good Luck”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343400" y="1371600"/>
            <a:ext cx="4724400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Highlights the struggles between Edward R. Murrow and Joseph McCarthy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Murrow had a nightly talk show, See it Now, and asked McCarthy to do a guest appearance to ask him his motives in his modern day “witch-hunts”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McCarthy finally made an appearance AND….</a:t>
            </a: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2987" y="1981200"/>
            <a:ext cx="2890836" cy="3584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36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Murrow brought many of McCarthy’s Flaws into the Light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42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This is a quote taken from Murrow’s transcript from that evening….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“The actions of the junior Senator from Wisconsin have caused alarm and dismay amongst our allies abroad, and given considerable comfort to our enemies. </a:t>
            </a:r>
            <a:r>
              <a:rPr lang="en-US" sz="2000" b="1" i="0" u="sng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And whose fault is that? Not really his. He didn't create this situation of fear; he merely exploited it -- and rather successfully. </a:t>
            </a:r>
            <a:r>
              <a:rPr lang="en-US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Cassius was right. "The fault, dear Brutus, is not in our stars, but in ourselves.“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	Good night, and good luck.”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1143000" y="5029200"/>
            <a:ext cx="6476999" cy="708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en-US" sz="4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Miller’s Purpose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819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Miller wrote </a:t>
            </a:r>
            <a:r>
              <a:rPr lang="en-US" sz="3200" b="0" i="1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The Crucible </a:t>
            </a: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 1953, at the height of the Red Scare.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He wanted to highlight the parallels between the unjust Salem Witch Trials and the McCarthy/Communist trials in order to make a powerful statement about the dangers of mass hysteria.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So…What happened in Salem?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1692 Salem, Massachusetts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strict Puritan community (in other words, a theocracy)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Accusations of witchcraft led to 20 executions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Over 10 others died in prison while waiting for trial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Why “The Crucible” ???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62399" cy="3352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crucible is a vessel in which metals are heated to extremely high temperatures, melted down and purified. The play, </a:t>
            </a:r>
            <a:r>
              <a:rPr lang="en-US" sz="2400" b="0" i="1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The Crucible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, shows a community that ignites and burns with accusations of witchcraft, mass hysteria, and retribution.</a:t>
            </a:r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1905000"/>
            <a:ext cx="4298949" cy="3382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Arthur Miller: A Life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Born on October 17, 1915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Attended the University of Michigan from 1934-1938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Graduated with a degree in journalism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Wrote and produced five plays during college career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Married three times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Shape 1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304800"/>
            <a:ext cx="2879724" cy="3305174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70111" y="1200150"/>
            <a:ext cx="3865562" cy="5108574"/>
          </a:xfrm>
          <a:prstGeom prst="rect">
            <a:avLst/>
          </a:prstGeom>
          <a:solidFill>
            <a:srgbClr val="ECECEC"/>
          </a:solidFill>
          <a:ln w="88900" cap="sq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105" name="Shape 10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57800" y="304800"/>
            <a:ext cx="3505200" cy="3540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/>
        </p:nvSpPr>
        <p:spPr>
          <a:xfrm>
            <a:off x="6172200" y="4267200"/>
            <a:ext cx="2666999" cy="1816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Being a talented writer can have some serious perks…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Why did Miller write this???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3200" b="0" i="1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The Crucible </a:t>
            </a: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is an allegorical response to the “red scare” communist hunts in the 1950s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562" y="2871786"/>
            <a:ext cx="7345361" cy="938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600" y="3657600"/>
            <a:ext cx="2514599" cy="3008311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/>
        </p:nvSpPr>
        <p:spPr>
          <a:xfrm>
            <a:off x="3733800" y="3886200"/>
            <a:ext cx="4648199" cy="25860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result of the Cold War and fears of a nuclear attack from Russia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Politicians sought out those who were possible </a:t>
            </a:r>
            <a:r>
              <a:rPr lang="en-US" sz="2400" b="1" i="1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COMMUNISTS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1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Here’s how it began…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81000" y="1371600"/>
            <a:ext cx="36576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It was leaked that the Russians had the recipe for the atom bomb.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People began to panic…THE RUSSIANS WERE OUT TO GET US!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Hysteria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Bomb drills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Suspicion…which led to accusations</a:t>
            </a:r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6200" y="2057400"/>
            <a:ext cx="4887912" cy="31162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The Red Scare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685800"/>
            <a:ext cx="8229600" cy="472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Many government officials were involved or accused…you were either a patriot, hunting out the commies, or you were a communist spy and needed to be jailed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Many writers, actors, and directors lost their jobs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Reputations were shattered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Many named names to save their own careers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Who led the “Red Scare?”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124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Senator Joseph McCarthy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Created a list of those who he believed were communist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Had the HUAC investigate those on the list and call them in for trial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0" y="4572000"/>
            <a:ext cx="9144000" cy="1200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7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“McCarthyism”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hape 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228600"/>
            <a:ext cx="4886325" cy="5846761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41" name="Shape 141"/>
          <p:cNvSpPr txBox="1"/>
          <p:nvPr/>
        </p:nvSpPr>
        <p:spPr>
          <a:xfrm>
            <a:off x="5715000" y="533400"/>
            <a:ext cx="3124199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Senator Joseph McCarthy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Miller and HUAC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Investigated for possible associations with the Communist party from 1953 to 1955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 1956, he was called to testify before the House Committee on Un-American Activities (HUAC). 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Only attended meetings looking to advocate social justice and equality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ymbol"/>
              <a:buChar char="■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When brought before the committee, he refused to name any other attendees.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568</Words>
  <Application>Microsoft Office PowerPoint</Application>
  <PresentationFormat>On-screen Show (4:3)</PresentationFormat>
  <Paragraphs>53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Tahoma</vt:lpstr>
      <vt:lpstr>Noto Symbol</vt:lpstr>
      <vt:lpstr>1_Slit</vt:lpstr>
      <vt:lpstr>Slit</vt:lpstr>
      <vt:lpstr>The Crucible,  Arthur Miller, &amp; McCarthyism</vt:lpstr>
      <vt:lpstr>Arthur Miller: A Life</vt:lpstr>
      <vt:lpstr>PowerPoint Presentation</vt:lpstr>
      <vt:lpstr>Why did Miller write this???</vt:lpstr>
      <vt:lpstr>Here’s how it began…</vt:lpstr>
      <vt:lpstr>The Red Scare</vt:lpstr>
      <vt:lpstr>Who led the “Red Scare?”</vt:lpstr>
      <vt:lpstr>PowerPoint Presentation</vt:lpstr>
      <vt:lpstr>Miller and HUAC</vt:lpstr>
      <vt:lpstr>“Good Night, and Good Luck”</vt:lpstr>
      <vt:lpstr>Murrow brought many of McCarthy’s Flaws into the Light</vt:lpstr>
      <vt:lpstr>Miller’s Purpose</vt:lpstr>
      <vt:lpstr>So…What happened in Salem?</vt:lpstr>
      <vt:lpstr>Why “The Crucible” 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Crucible,  Arthur Miller, &amp; McCarthyism</dc:title>
  <dc:creator>Madeleine Connolly</dc:creator>
  <cp:lastModifiedBy>Madeleine Connolly</cp:lastModifiedBy>
  <cp:revision>3</cp:revision>
  <dcterms:modified xsi:type="dcterms:W3CDTF">2015-09-23T15:56:34Z</dcterms:modified>
</cp:coreProperties>
</file>