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7" r:id="rId3"/>
    <p:sldId id="257" r:id="rId4"/>
    <p:sldId id="258" r:id="rId5"/>
    <p:sldId id="259" r:id="rId6"/>
    <p:sldId id="261" r:id="rId7"/>
    <p:sldId id="262" r:id="rId8"/>
    <p:sldId id="260" r:id="rId9"/>
    <p:sldId id="265" r:id="rId10"/>
    <p:sldId id="263" r:id="rId11"/>
    <p:sldId id="264" r:id="rId12"/>
    <p:sldId id="266"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52" d="100"/>
          <a:sy n="52" d="100"/>
        </p:scale>
        <p:origin x="-1032"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pPr eaLnBrk="1" latinLnBrk="0" hangingPunct="1"/>
            <a:fld id="{B41ABA4E-CD72-497B-97AA-7213B3980F60}" type="datetimeFigureOut">
              <a:rPr lang="en-US" smtClean="0"/>
              <a:pPr eaLnBrk="1" latinLnBrk="0" hangingPunct="1"/>
              <a:t>11/12/2015</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kumimoji="0"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11/12/2015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a:t>‹#›</a:t>
            </a:fld>
            <a:endParaRPr kumimoji="0"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11/12/2015</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D2E57653-3E58-4892-A7ED-712530ACC680}" type="slidenum">
              <a:rPr kumimoji="0" lang="en-US" smtClean="0"/>
              <a:pPr/>
              <a:t>‹#›</a:t>
            </a:fld>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11/12/2015</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D2E57653-3E58-4892-A7ED-712530ACC680}" type="slidenum">
              <a:rPr kumimoji="0" lang="en-US" smtClean="0"/>
              <a:pPr/>
              <a:t>‹#›</a:t>
            </a:fld>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pPr eaLnBrk="1" latinLnBrk="0" hangingPunct="1"/>
            <a:fld id="{B41ABA4E-CD72-497B-97AA-7213B3980F60}" type="datetimeFigureOut">
              <a:rPr lang="en-US" smtClean="0"/>
              <a:pPr eaLnBrk="1" latinLnBrk="0" hangingPunct="1"/>
              <a:t>11/12/2015</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kumimoji="0"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pPr eaLnBrk="1" latinLnBrk="0" hangingPunct="1"/>
            <a:fld id="{B41ABA4E-CD72-497B-97AA-7213B3980F60}" type="datetimeFigureOut">
              <a:rPr lang="en-US" smtClean="0"/>
              <a:pPr eaLnBrk="1" latinLnBrk="0" hangingPunct="1"/>
              <a:t>11/12/2015</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kumimoji="0" lang="en-US"/>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a:t>‹#›</a:t>
            </a:fld>
            <a:endParaRPr kumimoji="0"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11/12/2015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a:t>‹#›</a:t>
            </a:fld>
            <a:endParaRPr kumimoji="0"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pPr eaLnBrk="1" latinLnBrk="0" hangingPunct="1"/>
            <a:fld id="{B41ABA4E-CD72-497B-97AA-7213B3980F60}" type="datetimeFigureOut">
              <a:rPr lang="en-US" smtClean="0"/>
              <a:pPr eaLnBrk="1" latinLnBrk="0" hangingPunct="1"/>
              <a:t>11/12/2015</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kumimoji="0" lang="en-US"/>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a:t>‹#›</a:t>
            </a:fld>
            <a:endParaRPr kumimoji="0"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pPr eaLnBrk="1" latinLnBrk="0" hangingPunct="1"/>
            <a:fld id="{B41ABA4E-CD72-497B-97AA-7213B3980F60}" type="datetimeFigureOut">
              <a:rPr lang="en-US" smtClean="0"/>
              <a:pPr eaLnBrk="1" latinLnBrk="0" hangingPunct="1"/>
              <a:t>11/12/2015</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kumimoji="0" lang="en-US"/>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a:t>‹#›</a:t>
            </a:fld>
            <a:endParaRPr kumimoji="0"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pPr eaLnBrk="1" latinLnBrk="0" hangingPunct="1"/>
            <a:fld id="{B41ABA4E-CD72-497B-97AA-7213B3980F60}" type="datetimeFigureOut">
              <a:rPr lang="en-US" smtClean="0"/>
              <a:pPr eaLnBrk="1" latinLnBrk="0" hangingPunct="1"/>
              <a:t>11/12/2015</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kumimoji="0" lang="en-US"/>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a:t>‹#›</a:t>
            </a:fld>
            <a:endParaRPr kumimoji="0"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11/12/2015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11/12/2015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a:t>‹#›</a:t>
            </a:fld>
            <a:endParaRPr kumimoji="0"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11/12/2015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a:t>‹#›</a:t>
            </a:fld>
            <a:endParaRPr kumimoji="0"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11/12/2015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a:t>‹#›</a:t>
            </a:fld>
            <a:endParaRPr kumimoji="0"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pPr eaLnBrk="1" latinLnBrk="0" hangingPunct="1"/>
            <a:fld id="{B41ABA4E-CD72-497B-97AA-7213B3980F60}" type="datetimeFigureOut">
              <a:rPr lang="en-US" smtClean="0"/>
              <a:pPr eaLnBrk="1" latinLnBrk="0" hangingPunct="1"/>
              <a:t>11/12/2015</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kumimoji="0"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pPr eaLnBrk="1" latinLnBrk="0" hangingPunct="1"/>
            <a:fld id="{B41ABA4E-CD72-497B-97AA-7213B3980F60}" type="datetimeFigureOut">
              <a:rPr lang="en-US" smtClean="0"/>
              <a:pPr eaLnBrk="1" latinLnBrk="0" hangingPunct="1"/>
              <a:t>11/12/2015</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kumimoji="0" lang="en-US"/>
          </a:p>
        </p:txBody>
      </p:sp>
      <p:sp>
        <p:nvSpPr>
          <p:cNvPr id="6" name="Slide Number Placeholder 5"/>
          <p:cNvSpPr>
            <a:spLocks noGrp="1"/>
          </p:cNvSpPr>
          <p:nvPr>
            <p:ph type="sldNum" sz="quarter" idx="12"/>
          </p:nvPr>
        </p:nvSpPr>
        <p:spPr>
          <a:xfrm>
            <a:off x="8305800" y="6248774"/>
            <a:ext cx="554038" cy="365125"/>
          </a:xfrm>
        </p:spPr>
        <p:txBody>
          <a:bodyPr/>
          <a:lstStyle/>
          <a:p>
            <a:fld id="{D2E57653-3E58-4892-A7ED-712530ACC680}" type="slidenum">
              <a:rPr kumimoji="0" lang="en-US" smtClean="0"/>
              <a:pPr/>
              <a:t>‹#›</a:t>
            </a:fld>
            <a:endParaRPr kumimoji="0"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11/12/2015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11/12/2015</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D2E57653-3E58-4892-A7ED-712530ACC680}" type="slidenum">
              <a:rPr kumimoji="0" lang="en-US" smtClean="0"/>
              <a:pPr/>
              <a:t>‹#›</a:t>
            </a:fld>
            <a:endParaRPr kumimoji="0"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11/12/2015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D2E57653-3E58-4892-A7ED-712530ACC680}"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11/12/2015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a:t>‹#›</a:t>
            </a:fld>
            <a:endParaRPr kumimoji="0"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pPr eaLnBrk="1" latinLnBrk="0" hangingPunct="1"/>
            <a:fld id="{B41ABA4E-CD72-497B-97AA-7213B3980F60}" type="datetimeFigureOut">
              <a:rPr lang="en-US" smtClean="0"/>
              <a:pPr eaLnBrk="1" latinLnBrk="0" hangingPunct="1"/>
              <a:t>11/12/2015</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kumimoji="0"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D2E57653-3E58-4892-A7ED-712530ACC680}" type="slidenum">
              <a:rPr kumimoji="0" lang="en-US" smtClean="0"/>
              <a:pPr/>
              <a:t>‹#›</a:t>
            </a:fld>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 id="2147483692"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6.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fontScale="90000"/>
          </a:bodyPr>
          <a:lstStyle/>
          <a:p>
            <a:r>
              <a:rPr lang="en-US" dirty="0" smtClean="0"/>
              <a:t>Romanticism and Transcendentalism </a:t>
            </a:r>
            <a:endParaRPr lang="en-US" dirty="0"/>
          </a:p>
        </p:txBody>
      </p:sp>
      <p:sp>
        <p:nvSpPr>
          <p:cNvPr id="2" name="Subtitle 1"/>
          <p:cNvSpPr>
            <a:spLocks noGrp="1"/>
          </p:cNvSpPr>
          <p:nvPr>
            <p:ph type="subTitle" idx="1"/>
          </p:nvPr>
        </p:nvSpPr>
        <p:spPr/>
        <p:txBody>
          <a:bodyPr/>
          <a:lstStyle/>
          <a:p>
            <a:r>
              <a:rPr lang="en-US" dirty="0" smtClean="0"/>
              <a:t>English III</a:t>
            </a:r>
            <a:endParaRPr lang="en-US" dirty="0"/>
          </a:p>
        </p:txBody>
      </p:sp>
    </p:spTree>
    <p:extLst>
      <p:ext uri="{BB962C8B-B14F-4D97-AF65-F5344CB8AC3E}">
        <p14:creationId xmlns:p14="http://schemas.microsoft.com/office/powerpoint/2010/main" val="13466012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Transcendentalism </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06099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Traits of Transcendentalism </a:t>
            </a:r>
            <a:endParaRPr lang="en-US" dirty="0"/>
          </a:p>
        </p:txBody>
      </p:sp>
      <p:sp>
        <p:nvSpPr>
          <p:cNvPr id="5" name="Content Placeholder 4"/>
          <p:cNvSpPr>
            <a:spLocks noGrp="1"/>
          </p:cNvSpPr>
          <p:nvPr>
            <p:ph idx="1"/>
          </p:nvPr>
        </p:nvSpPr>
        <p:spPr>
          <a:xfrm>
            <a:off x="395235" y="1465006"/>
            <a:ext cx="7556313" cy="4144963"/>
          </a:xfrm>
        </p:spPr>
        <p:txBody>
          <a:bodyPr>
            <a:normAutofit lnSpcReduction="10000"/>
          </a:bodyPr>
          <a:lstStyle/>
          <a:p>
            <a:r>
              <a:rPr lang="en-US" dirty="0" smtClean="0"/>
              <a:t>In some ways, a movement very similar to Romanticism</a:t>
            </a:r>
          </a:p>
          <a:p>
            <a:r>
              <a:rPr lang="en-US" dirty="0" smtClean="0"/>
              <a:t>Transcendentalism also stressed the importance of individualism and drew inspiration from nature</a:t>
            </a:r>
          </a:p>
          <a:p>
            <a:r>
              <a:rPr lang="en-US" dirty="0" smtClean="0"/>
              <a:t>The key difference is that Transcendentalism is more focused on religion, believing that a personal relationship with God was possible through intuition and self-discovery, not solely facilitated through the Church and other external institutions</a:t>
            </a:r>
          </a:p>
          <a:p>
            <a:r>
              <a:rPr lang="en-US" dirty="0" smtClean="0"/>
              <a:t>The hero typically faced risk, or even destruction, in the pursuit of metaphysical self-discovery</a:t>
            </a:r>
          </a:p>
          <a:p>
            <a:r>
              <a:rPr lang="en-US" dirty="0" smtClean="0"/>
              <a:t>Like the Romantics, Transcendentalists opposed slavery and were often active in the abolitionist movement</a:t>
            </a:r>
            <a:endParaRPr lang="en-US" dirty="0"/>
          </a:p>
        </p:txBody>
      </p:sp>
    </p:spTree>
    <p:extLst>
      <p:ext uri="{BB962C8B-B14F-4D97-AF65-F5344CB8AC3E}">
        <p14:creationId xmlns:p14="http://schemas.microsoft.com/office/powerpoint/2010/main" val="12489309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Transcendentalists </a:t>
            </a:r>
            <a:endParaRPr lang="en-US" dirty="0"/>
          </a:p>
        </p:txBody>
      </p:sp>
      <p:sp>
        <p:nvSpPr>
          <p:cNvPr id="3" name="Content Placeholder 2"/>
          <p:cNvSpPr>
            <a:spLocks noGrp="1"/>
          </p:cNvSpPr>
          <p:nvPr>
            <p:ph idx="1"/>
          </p:nvPr>
        </p:nvSpPr>
        <p:spPr/>
        <p:txBody>
          <a:bodyPr>
            <a:normAutofit lnSpcReduction="10000"/>
          </a:bodyPr>
          <a:lstStyle/>
          <a:p>
            <a:r>
              <a:rPr lang="en-US" dirty="0" smtClean="0"/>
              <a:t>Ralph Waldo Emerson (1803-1882)</a:t>
            </a:r>
          </a:p>
          <a:p>
            <a:pPr lvl="1"/>
            <a:r>
              <a:rPr lang="en-US" dirty="0" smtClean="0"/>
              <a:t>“Self-Reliance”</a:t>
            </a:r>
          </a:p>
          <a:p>
            <a:pPr lvl="1"/>
            <a:r>
              <a:rPr lang="en-US" dirty="0" smtClean="0"/>
              <a:t>“Nature”</a:t>
            </a:r>
          </a:p>
          <a:p>
            <a:r>
              <a:rPr lang="en-US" dirty="0" smtClean="0"/>
              <a:t>Henry David Thoreau (1817-1862)</a:t>
            </a:r>
          </a:p>
          <a:p>
            <a:pPr lvl="1"/>
            <a:r>
              <a:rPr lang="en-US" i="1" dirty="0" smtClean="0"/>
              <a:t>Walden</a:t>
            </a:r>
          </a:p>
          <a:p>
            <a:pPr lvl="1"/>
            <a:r>
              <a:rPr lang="en-US" dirty="0" smtClean="0"/>
              <a:t>“Civil Disobedience”</a:t>
            </a:r>
          </a:p>
          <a:p>
            <a:r>
              <a:rPr lang="en-US" dirty="0" smtClean="0"/>
              <a:t>Walt Whitman (1819-1892)</a:t>
            </a:r>
          </a:p>
          <a:p>
            <a:pPr lvl="1"/>
            <a:r>
              <a:rPr lang="en-US" i="1" dirty="0" smtClean="0"/>
              <a:t>Leaves of Grass</a:t>
            </a:r>
          </a:p>
          <a:p>
            <a:r>
              <a:rPr lang="en-US" dirty="0" smtClean="0"/>
              <a:t>Emily Dickinson (1830-1886) </a:t>
            </a:r>
          </a:p>
          <a:p>
            <a:pPr lvl="1"/>
            <a:r>
              <a:rPr lang="en-US" i="1" dirty="0" smtClean="0"/>
              <a:t>Collected Poems</a:t>
            </a:r>
            <a:endParaRPr lang="en-US" i="1" dirty="0"/>
          </a:p>
        </p:txBody>
      </p:sp>
      <p:pic>
        <p:nvPicPr>
          <p:cNvPr id="4" name="Picture 2" descr="http://www.nowhabersham.com/wp-content/uploads/2015/07/emers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0134" y="2094271"/>
            <a:ext cx="3573930" cy="35739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9888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8474" y="262868"/>
            <a:ext cx="7556313" cy="1116106"/>
          </a:xfrm>
        </p:spPr>
        <p:txBody>
          <a:bodyPr/>
          <a:lstStyle/>
          <a:p>
            <a:r>
              <a:rPr lang="en-US" dirty="0" smtClean="0"/>
              <a:t>Emerson Activity</a:t>
            </a:r>
            <a:endParaRPr lang="en-US" dirty="0"/>
          </a:p>
        </p:txBody>
      </p:sp>
      <p:sp>
        <p:nvSpPr>
          <p:cNvPr id="5" name="Content Placeholder 4"/>
          <p:cNvSpPr>
            <a:spLocks noGrp="1"/>
          </p:cNvSpPr>
          <p:nvPr>
            <p:ph idx="1"/>
          </p:nvPr>
        </p:nvSpPr>
        <p:spPr>
          <a:xfrm>
            <a:off x="498474" y="1047135"/>
            <a:ext cx="7556313" cy="5079029"/>
          </a:xfrm>
        </p:spPr>
        <p:txBody>
          <a:bodyPr>
            <a:normAutofit lnSpcReduction="10000"/>
          </a:bodyPr>
          <a:lstStyle/>
          <a:p>
            <a:r>
              <a:rPr lang="en-US" dirty="0" smtClean="0"/>
              <a:t>Read the excerpt from “Self-Reliance” on page 190 of the textbook.</a:t>
            </a:r>
          </a:p>
          <a:p>
            <a:r>
              <a:rPr lang="en-US" dirty="0" smtClean="0"/>
              <a:t>In contemporary society, many figures in popular culture echo Emerson’s famous motto “Trust thyself.”</a:t>
            </a:r>
          </a:p>
          <a:p>
            <a:r>
              <a:rPr lang="en-US" dirty="0" smtClean="0"/>
              <a:t>With a partner, brainstorm a list of celebrities you are familiar with whose work or actions encourages nonconformity and individual self-expression.</a:t>
            </a:r>
          </a:p>
          <a:p>
            <a:r>
              <a:rPr lang="en-US" dirty="0" smtClean="0"/>
              <a:t>Choose ONE person from your list of potential candidates to be your “Modern Day Emerson.” Come up with 2 specific examples (quotes, song lyrics, fashion style, actions, etc.) of how you think that person exemplifies Emerson’s philosophy of self-reliance.</a:t>
            </a:r>
          </a:p>
          <a:p>
            <a:r>
              <a:rPr lang="en-US" dirty="0" smtClean="0"/>
              <a:t>Each pair will briefly present their “Modern Day Emerson” to the class and explain their 2 examples.</a:t>
            </a:r>
            <a:endParaRPr lang="en-US" dirty="0"/>
          </a:p>
        </p:txBody>
      </p:sp>
    </p:spTree>
    <p:extLst>
      <p:ext uri="{BB962C8B-B14F-4D97-AF65-F5344CB8AC3E}">
        <p14:creationId xmlns:p14="http://schemas.microsoft.com/office/powerpoint/2010/main" val="2678790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Warm-Up</a:t>
            </a:r>
            <a:endParaRPr lang="en-US" dirty="0"/>
          </a:p>
        </p:txBody>
      </p:sp>
      <p:sp>
        <p:nvSpPr>
          <p:cNvPr id="3" name="Content Placeholder 2"/>
          <p:cNvSpPr>
            <a:spLocks noGrp="1"/>
          </p:cNvSpPr>
          <p:nvPr>
            <p:ph idx="1"/>
          </p:nvPr>
        </p:nvSpPr>
        <p:spPr/>
        <p:txBody>
          <a:bodyPr/>
          <a:lstStyle/>
          <a:p>
            <a:pPr marL="0" indent="0">
              <a:buNone/>
            </a:pPr>
            <a:r>
              <a:rPr lang="en-US" dirty="0" smtClean="0"/>
              <a:t>Consider the following quote by Friedrich Nietzsche:</a:t>
            </a:r>
          </a:p>
          <a:p>
            <a:pPr marL="0" indent="0">
              <a:buNone/>
            </a:pPr>
            <a:r>
              <a:rPr lang="en-US" dirty="0"/>
              <a:t>	</a:t>
            </a:r>
            <a:r>
              <a:rPr lang="en-US" dirty="0" smtClean="0"/>
              <a:t>“The individual has always had to struggle to keep from being overwhelmed by the tribe. If you try it, you will be lonely often, and sometimes frightened. But no price is too high to pay for the privilege of owning yourself.”</a:t>
            </a:r>
          </a:p>
          <a:p>
            <a:pPr marL="0" indent="0">
              <a:buNone/>
            </a:pPr>
            <a:r>
              <a:rPr lang="en-US" dirty="0" smtClean="0"/>
              <a:t>What do you think Nietzsche means by “owning yourself”? Do you feel like you own yourself, or do you feel like you are more often “overwhelmed by the tribe”? Give one example of a way that you feel pressured to conform to other people’s expectations or ideas of how you should act, look, talk, etc.</a:t>
            </a:r>
            <a:endParaRPr lang="en-US" dirty="0"/>
          </a:p>
        </p:txBody>
      </p:sp>
    </p:spTree>
    <p:extLst>
      <p:ext uri="{BB962C8B-B14F-4D97-AF65-F5344CB8AC3E}">
        <p14:creationId xmlns:p14="http://schemas.microsoft.com/office/powerpoint/2010/main" val="2407273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Romanticism (1800-1860) </a:t>
            </a:r>
            <a:endParaRPr lang="en-US" dirty="0"/>
          </a:p>
        </p:txBody>
      </p:sp>
      <p:sp>
        <p:nvSpPr>
          <p:cNvPr id="3" name="Content Placeholder 2"/>
          <p:cNvSpPr>
            <a:spLocks noGrp="1"/>
          </p:cNvSpPr>
          <p:nvPr>
            <p:ph type="body" idx="1"/>
          </p:nvPr>
        </p:nvSpPr>
        <p:spPr/>
        <p:txBody>
          <a:bodyPr/>
          <a:lstStyle/>
          <a:p>
            <a:pPr lvl="1"/>
            <a:endParaRPr lang="en-US" dirty="0"/>
          </a:p>
          <a:p>
            <a:endParaRPr lang="en-US" dirty="0"/>
          </a:p>
        </p:txBody>
      </p:sp>
      <p:sp>
        <p:nvSpPr>
          <p:cNvPr id="4" name="TextBox 3"/>
          <p:cNvSpPr txBox="1"/>
          <p:nvPr/>
        </p:nvSpPr>
        <p:spPr>
          <a:xfrm>
            <a:off x="2895600" y="5486400"/>
            <a:ext cx="184666" cy="369332"/>
          </a:xfrm>
          <a:prstGeom prst="rect">
            <a:avLst/>
          </a:prstGeom>
          <a:noFill/>
        </p:spPr>
        <p:txBody>
          <a:bodyPr wrap="none" rtlCol="0">
            <a:spAutoFit/>
          </a:bodyPr>
          <a:lstStyle/>
          <a:p>
            <a:endParaRPr lang="en-US" dirty="0"/>
          </a:p>
        </p:txBody>
      </p:sp>
      <p:pic>
        <p:nvPicPr>
          <p:cNvPr id="5" name="Picture 4" descr="images-1.jpe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95600" y="534609"/>
            <a:ext cx="4237173" cy="3173790"/>
          </a:xfrm>
          <a:prstGeom prst="rect">
            <a:avLst/>
          </a:prstGeom>
        </p:spPr>
      </p:pic>
      <p:sp>
        <p:nvSpPr>
          <p:cNvPr id="7" name="TextBox 6"/>
          <p:cNvSpPr txBox="1"/>
          <p:nvPr/>
        </p:nvSpPr>
        <p:spPr>
          <a:xfrm>
            <a:off x="2525204" y="4701570"/>
            <a:ext cx="5906591" cy="1569660"/>
          </a:xfrm>
          <a:prstGeom prst="rect">
            <a:avLst/>
          </a:prstGeom>
          <a:noFill/>
        </p:spPr>
        <p:txBody>
          <a:bodyPr wrap="square" rtlCol="0">
            <a:spAutoFit/>
          </a:bodyPr>
          <a:lstStyle/>
          <a:p>
            <a:r>
              <a:rPr lang="en-US" sz="2400" dirty="0" smtClean="0"/>
              <a:t>A complete artistic, literary and intellectual movement that originated in the second half of the 18</a:t>
            </a:r>
            <a:r>
              <a:rPr lang="en-US" sz="2400" baseline="30000" dirty="0" smtClean="0"/>
              <a:t>th</a:t>
            </a:r>
            <a:r>
              <a:rPr lang="en-US" sz="2400" dirty="0" smtClean="0"/>
              <a:t> century in Europe</a:t>
            </a:r>
            <a:endParaRPr lang="en-US" sz="2400" dirty="0"/>
          </a:p>
        </p:txBody>
      </p:sp>
    </p:spTree>
    <p:extLst>
      <p:ext uri="{BB962C8B-B14F-4D97-AF65-F5344CB8AC3E}">
        <p14:creationId xmlns:p14="http://schemas.microsoft.com/office/powerpoint/2010/main" val="21545250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Context </a:t>
            </a:r>
            <a:endParaRPr lang="en-US" dirty="0"/>
          </a:p>
        </p:txBody>
      </p:sp>
      <p:sp>
        <p:nvSpPr>
          <p:cNvPr id="3" name="Content Placeholder 2"/>
          <p:cNvSpPr>
            <a:spLocks noGrp="1"/>
          </p:cNvSpPr>
          <p:nvPr>
            <p:ph idx="1"/>
          </p:nvPr>
        </p:nvSpPr>
        <p:spPr>
          <a:xfrm>
            <a:off x="498474" y="1981200"/>
            <a:ext cx="8092079" cy="4563669"/>
          </a:xfrm>
        </p:spPr>
        <p:txBody>
          <a:bodyPr>
            <a:normAutofit fontScale="92500" lnSpcReduction="10000"/>
          </a:bodyPr>
          <a:lstStyle/>
          <a:p>
            <a:r>
              <a:rPr lang="en-US" b="1" dirty="0"/>
              <a:t>Expansion of book publishing, magazines and newspapers </a:t>
            </a:r>
          </a:p>
          <a:p>
            <a:r>
              <a:rPr lang="en-US" dirty="0" smtClean="0"/>
              <a:t>Movement gained strength in reaction to the </a:t>
            </a:r>
            <a:r>
              <a:rPr lang="en-US" b="1" dirty="0" smtClean="0"/>
              <a:t>Industrial Revolution</a:t>
            </a:r>
          </a:p>
          <a:p>
            <a:pPr lvl="1"/>
            <a:r>
              <a:rPr lang="en-US" dirty="0" smtClean="0"/>
              <a:t>Echoed people’s fears, hopes, and aspirations </a:t>
            </a:r>
            <a:endParaRPr lang="en-US" dirty="0"/>
          </a:p>
          <a:p>
            <a:r>
              <a:rPr lang="en-US" b="1" dirty="0"/>
              <a:t>Abolitionist movement </a:t>
            </a:r>
            <a:endParaRPr lang="en-US" b="1" dirty="0" smtClean="0"/>
          </a:p>
          <a:p>
            <a:pPr lvl="1"/>
            <a:r>
              <a:rPr lang="en-US" dirty="0" smtClean="0"/>
              <a:t>Romantic </a:t>
            </a:r>
            <a:r>
              <a:rPr lang="en-US" dirty="0"/>
              <a:t>poets invoked images of slavery in order to bring the issue closer to the minds of the English people, making them think less about an evil and morally wrong institution, but more about the different ways the system </a:t>
            </a:r>
            <a:r>
              <a:rPr lang="en-US" dirty="0" smtClean="0"/>
              <a:t>fostered </a:t>
            </a:r>
            <a:r>
              <a:rPr lang="en-US" dirty="0"/>
              <a:t>those evils</a:t>
            </a:r>
            <a:r>
              <a:rPr lang="en-US" dirty="0" smtClean="0"/>
              <a:t>.</a:t>
            </a:r>
          </a:p>
          <a:p>
            <a:pPr lvl="1"/>
            <a:r>
              <a:rPr lang="en-US" dirty="0" smtClean="0"/>
              <a:t>Though Romantic </a:t>
            </a:r>
            <a:r>
              <a:rPr lang="en-US" dirty="0"/>
              <a:t>poets did not often come out directly in favor of abolition, the topic, issue, and discussion of slavery underscored much of their writing</a:t>
            </a:r>
            <a:r>
              <a:rPr lang="en-US" dirty="0" smtClean="0"/>
              <a:t>.</a:t>
            </a:r>
          </a:p>
          <a:p>
            <a:pPr lvl="2"/>
            <a:r>
              <a:rPr lang="en-US" dirty="0" smtClean="0"/>
              <a:t>Romantic poems invite</a:t>
            </a:r>
            <a:r>
              <a:rPr lang="en-US" dirty="0"/>
              <a:t>—often force—the audience to look upon the the individual slave, and then question what that slave’s relation is to the reader, and how the two are similar. </a:t>
            </a:r>
            <a:endParaRPr lang="en-US" b="1" dirty="0"/>
          </a:p>
          <a:p>
            <a:pPr marL="0" indent="0">
              <a:buNone/>
            </a:pPr>
            <a:endParaRPr lang="en-US" dirty="0"/>
          </a:p>
        </p:txBody>
      </p:sp>
    </p:spTree>
    <p:extLst>
      <p:ext uri="{BB962C8B-B14F-4D97-AF65-F5344CB8AC3E}">
        <p14:creationId xmlns:p14="http://schemas.microsoft.com/office/powerpoint/2010/main" val="38841980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Genre/Style</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Short stories, novels, and poetry </a:t>
            </a:r>
          </a:p>
          <a:p>
            <a:r>
              <a:rPr lang="en-US" dirty="0" smtClean="0"/>
              <a:t>Focus: </a:t>
            </a:r>
          </a:p>
          <a:p>
            <a:pPr lvl="1"/>
            <a:r>
              <a:rPr lang="en-US" b="1" dirty="0" smtClean="0"/>
              <a:t>imagination </a:t>
            </a:r>
            <a:r>
              <a:rPr lang="en-US" dirty="0" smtClean="0"/>
              <a:t>over reason</a:t>
            </a:r>
          </a:p>
          <a:p>
            <a:pPr lvl="1"/>
            <a:r>
              <a:rPr lang="en-US" b="1" dirty="0" smtClean="0"/>
              <a:t>intuition </a:t>
            </a:r>
            <a:r>
              <a:rPr lang="en-US" dirty="0" smtClean="0"/>
              <a:t>over fact</a:t>
            </a:r>
          </a:p>
          <a:p>
            <a:pPr lvl="1"/>
            <a:r>
              <a:rPr lang="en-US" b="1" dirty="0"/>
              <a:t>t</a:t>
            </a:r>
            <a:r>
              <a:rPr lang="en-US" b="1" dirty="0" smtClean="0"/>
              <a:t>he individual</a:t>
            </a:r>
          </a:p>
          <a:p>
            <a:pPr lvl="1"/>
            <a:r>
              <a:rPr lang="en-US" b="1" dirty="0" smtClean="0"/>
              <a:t>the fantastic human experience</a:t>
            </a:r>
          </a:p>
          <a:p>
            <a:pPr lvl="1"/>
            <a:r>
              <a:rPr lang="en-US" b="1" dirty="0" smtClean="0"/>
              <a:t>inner feelings </a:t>
            </a:r>
          </a:p>
          <a:p>
            <a:pPr lvl="1"/>
            <a:r>
              <a:rPr lang="en-US" b="1" dirty="0" smtClean="0"/>
              <a:t>senses </a:t>
            </a:r>
          </a:p>
          <a:p>
            <a:r>
              <a:rPr lang="en-US" dirty="0" smtClean="0"/>
              <a:t>Self and nature were one</a:t>
            </a:r>
          </a:p>
          <a:p>
            <a:r>
              <a:rPr lang="en-US" dirty="0" smtClean="0"/>
              <a:t>Self-awareness </a:t>
            </a:r>
            <a:endParaRPr lang="en-US" dirty="0"/>
          </a:p>
        </p:txBody>
      </p:sp>
      <p:pic>
        <p:nvPicPr>
          <p:cNvPr id="7" name="Content Placeholder 6" descr="images-1.jpeg"/>
          <p:cNvPicPr>
            <a:picLocks noGrp="1" noChangeAspect="1"/>
          </p:cNvPicPr>
          <p:nvPr>
            <p:ph sz="half" idx="2"/>
          </p:nvPr>
        </p:nvPicPr>
        <p:blipFill>
          <a:blip r:embed="rId2" cstate="print">
            <a:extLst>
              <a:ext uri="{28A0092B-C50C-407E-A947-70E740481C1C}">
                <a14:useLocalDpi xmlns:a14="http://schemas.microsoft.com/office/drawing/2010/main" val="0"/>
              </a:ext>
            </a:extLst>
          </a:blip>
          <a:srcRect l="17041" r="17041"/>
          <a:stretch>
            <a:fillRect/>
          </a:stretch>
        </p:blipFill>
        <p:spPr/>
      </p:pic>
    </p:spTree>
    <p:extLst>
      <p:ext uri="{BB962C8B-B14F-4D97-AF65-F5344CB8AC3E}">
        <p14:creationId xmlns:p14="http://schemas.microsoft.com/office/powerpoint/2010/main" val="36923329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731126" cy="1116106"/>
          </a:xfrm>
        </p:spPr>
        <p:txBody>
          <a:bodyPr/>
          <a:lstStyle/>
          <a:p>
            <a:r>
              <a:rPr lang="en-US" dirty="0" smtClean="0"/>
              <a:t>Romanticism emphasized a love of nature </a:t>
            </a:r>
            <a:endParaRPr lang="en-US" dirty="0"/>
          </a:p>
        </p:txBody>
      </p:sp>
      <p:sp>
        <p:nvSpPr>
          <p:cNvPr id="3" name="Content Placeholder 2"/>
          <p:cNvSpPr>
            <a:spLocks noGrp="1"/>
          </p:cNvSpPr>
          <p:nvPr>
            <p:ph sz="half" idx="17"/>
          </p:nvPr>
        </p:nvSpPr>
        <p:spPr>
          <a:xfrm>
            <a:off x="106584" y="1956859"/>
            <a:ext cx="3657413" cy="1965960"/>
          </a:xfrm>
        </p:spPr>
        <p:txBody>
          <a:bodyPr/>
          <a:lstStyle/>
          <a:p>
            <a:r>
              <a:rPr lang="en-US" dirty="0" smtClean="0"/>
              <a:t>Remember Neoclassicism? Below is a neoclassical view of nature: </a:t>
            </a:r>
            <a:r>
              <a:rPr lang="en-US" dirty="0"/>
              <a:t>o</a:t>
            </a:r>
            <a:r>
              <a:rPr lang="en-US" dirty="0" smtClean="0"/>
              <a:t>rdered </a:t>
            </a:r>
            <a:r>
              <a:rPr lang="en-US" dirty="0"/>
              <a:t>and controlled </a:t>
            </a:r>
            <a:endParaRPr lang="en-US" dirty="0" smtClean="0"/>
          </a:p>
        </p:txBody>
      </p:sp>
      <p:pic>
        <p:nvPicPr>
          <p:cNvPr id="7" name="Content Placeholder 6" descr="Unknown.jpeg"/>
          <p:cNvPicPr>
            <a:picLocks noGrp="1" noChangeAspect="1"/>
          </p:cNvPicPr>
          <p:nvPr>
            <p:ph sz="half" idx="18"/>
          </p:nvPr>
        </p:nvPicPr>
        <p:blipFill>
          <a:blip r:embed="rId2" cstate="print">
            <a:extLst>
              <a:ext uri="{28A0092B-C50C-407E-A947-70E740481C1C}">
                <a14:useLocalDpi xmlns:a14="http://schemas.microsoft.com/office/drawing/2010/main" val="0"/>
              </a:ext>
            </a:extLst>
          </a:blip>
          <a:srcRect t="13668" b="13668"/>
          <a:stretch>
            <a:fillRect/>
          </a:stretch>
        </p:blipFill>
        <p:spPr>
          <a:xfrm>
            <a:off x="0" y="3027486"/>
            <a:ext cx="3821948" cy="2054402"/>
          </a:xfrm>
        </p:spPr>
      </p:pic>
      <p:sp>
        <p:nvSpPr>
          <p:cNvPr id="5" name="Content Placeholder 4"/>
          <p:cNvSpPr>
            <a:spLocks noGrp="1"/>
          </p:cNvSpPr>
          <p:nvPr>
            <p:ph sz="half" idx="1"/>
          </p:nvPr>
        </p:nvSpPr>
        <p:spPr>
          <a:xfrm>
            <a:off x="3928532" y="1956858"/>
            <a:ext cx="5080000" cy="2374730"/>
          </a:xfrm>
        </p:spPr>
        <p:txBody>
          <a:bodyPr>
            <a:normAutofit/>
          </a:bodyPr>
          <a:lstStyle/>
          <a:p>
            <a:r>
              <a:rPr lang="en-US" dirty="0" smtClean="0"/>
              <a:t>Romantics, on the other hand, believed imagination </a:t>
            </a:r>
            <a:r>
              <a:rPr lang="en-US" dirty="0"/>
              <a:t>and emotion </a:t>
            </a:r>
            <a:r>
              <a:rPr lang="en-US" dirty="0" smtClean="0"/>
              <a:t>were </a:t>
            </a:r>
            <a:r>
              <a:rPr lang="en-US" dirty="0"/>
              <a:t>more important than reason and formal </a:t>
            </a:r>
            <a:r>
              <a:rPr lang="en-US" dirty="0" smtClean="0"/>
              <a:t>rules</a:t>
            </a:r>
          </a:p>
          <a:p>
            <a:r>
              <a:rPr lang="en-US" dirty="0" smtClean="0"/>
              <a:t>Below is a romantic view of nature</a:t>
            </a:r>
          </a:p>
        </p:txBody>
      </p:sp>
      <p:pic>
        <p:nvPicPr>
          <p:cNvPr id="8" name="Content Placeholder 7" descr="Unknown-1.jpeg"/>
          <p:cNvPicPr>
            <a:picLocks noGrp="1" noChangeAspect="1"/>
          </p:cNvPicPr>
          <p:nvPr>
            <p:ph sz="half" idx="16"/>
          </p:nvPr>
        </p:nvPicPr>
        <p:blipFill>
          <a:blip r:embed="rId3" cstate="print">
            <a:extLst>
              <a:ext uri="{28A0092B-C50C-407E-A947-70E740481C1C}">
                <a14:useLocalDpi xmlns:a14="http://schemas.microsoft.com/office/drawing/2010/main" val="0"/>
              </a:ext>
            </a:extLst>
          </a:blip>
          <a:srcRect t="9110" b="9110"/>
          <a:stretch>
            <a:fillRect/>
          </a:stretch>
        </p:blipFill>
        <p:spPr>
          <a:xfrm>
            <a:off x="3928532" y="4054687"/>
            <a:ext cx="5215467" cy="2803313"/>
          </a:xfrm>
        </p:spPr>
      </p:pic>
      <p:sp>
        <p:nvSpPr>
          <p:cNvPr id="9" name="TextBox 8"/>
          <p:cNvSpPr txBox="1"/>
          <p:nvPr/>
        </p:nvSpPr>
        <p:spPr>
          <a:xfrm>
            <a:off x="0" y="5081888"/>
            <a:ext cx="2467179" cy="584776"/>
          </a:xfrm>
          <a:prstGeom prst="rect">
            <a:avLst/>
          </a:prstGeom>
          <a:noFill/>
        </p:spPr>
        <p:txBody>
          <a:bodyPr wrap="none" rtlCol="0">
            <a:spAutoFit/>
          </a:bodyPr>
          <a:lstStyle/>
          <a:p>
            <a:r>
              <a:rPr lang="en-US" sz="1400" dirty="0"/>
              <a:t>Claude Lorraine, </a:t>
            </a:r>
            <a:r>
              <a:rPr lang="en-US" sz="1400" i="1" dirty="0"/>
              <a:t>Landscape</a:t>
            </a:r>
            <a:endParaRPr lang="en-US" sz="1400" dirty="0"/>
          </a:p>
          <a:p>
            <a:endParaRPr lang="en-US" dirty="0"/>
          </a:p>
        </p:txBody>
      </p:sp>
      <p:sp>
        <p:nvSpPr>
          <p:cNvPr id="10" name="TextBox 9"/>
          <p:cNvSpPr txBox="1"/>
          <p:nvPr/>
        </p:nvSpPr>
        <p:spPr>
          <a:xfrm>
            <a:off x="1473199" y="6468533"/>
            <a:ext cx="2455333" cy="584776"/>
          </a:xfrm>
          <a:prstGeom prst="rect">
            <a:avLst/>
          </a:prstGeom>
          <a:noFill/>
        </p:spPr>
        <p:txBody>
          <a:bodyPr wrap="square" rtlCol="0">
            <a:spAutoFit/>
          </a:bodyPr>
          <a:lstStyle/>
          <a:p>
            <a:r>
              <a:rPr lang="en-US" sz="1400" dirty="0"/>
              <a:t> Thomas Cole, </a:t>
            </a:r>
            <a:r>
              <a:rPr lang="en-US" sz="1400" i="1" dirty="0"/>
              <a:t>A Wild Scene</a:t>
            </a:r>
            <a:endParaRPr lang="en-US" sz="1400" dirty="0"/>
          </a:p>
          <a:p>
            <a:endParaRPr lang="en-US" dirty="0"/>
          </a:p>
        </p:txBody>
      </p:sp>
    </p:spTree>
    <p:extLst>
      <p:ext uri="{BB962C8B-B14F-4D97-AF65-F5344CB8AC3E}">
        <p14:creationId xmlns:p14="http://schemas.microsoft.com/office/powerpoint/2010/main" val="11705356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Romantics idealize country life and believe that many of the ills of society are a result of urbanization.</a:t>
            </a:r>
          </a:p>
        </p:txBody>
      </p:sp>
      <p:pic>
        <p:nvPicPr>
          <p:cNvPr id="10" name="Picture 9" descr="images.jpe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57866" y="2476501"/>
            <a:ext cx="5706534" cy="3902262"/>
          </a:xfrm>
          <a:prstGeom prst="rect">
            <a:avLst/>
          </a:prstGeom>
        </p:spPr>
      </p:pic>
    </p:spTree>
    <p:extLst>
      <p:ext uri="{BB962C8B-B14F-4D97-AF65-F5344CB8AC3E}">
        <p14:creationId xmlns:p14="http://schemas.microsoft.com/office/powerpoint/2010/main" val="14060438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Gothic Literature </a:t>
            </a:r>
            <a:endParaRPr lang="en-US" dirty="0"/>
          </a:p>
        </p:txBody>
      </p:sp>
      <p:sp>
        <p:nvSpPr>
          <p:cNvPr id="3" name="Content Placeholder 2"/>
          <p:cNvSpPr>
            <a:spLocks noGrp="1"/>
          </p:cNvSpPr>
          <p:nvPr>
            <p:ph sz="half" idx="1"/>
          </p:nvPr>
        </p:nvSpPr>
        <p:spPr>
          <a:xfrm>
            <a:off x="498474" y="1380078"/>
            <a:ext cx="4299534" cy="4140200"/>
          </a:xfrm>
        </p:spPr>
        <p:txBody>
          <a:bodyPr/>
          <a:lstStyle/>
          <a:p>
            <a:r>
              <a:rPr lang="en-US" sz="2000" dirty="0"/>
              <a:t>S</a:t>
            </a:r>
            <a:r>
              <a:rPr lang="en-US" sz="2000" dirty="0" smtClean="0"/>
              <a:t>ub</a:t>
            </a:r>
            <a:r>
              <a:rPr lang="en-US" sz="2000" dirty="0"/>
              <a:t>-genre of </a:t>
            </a:r>
            <a:r>
              <a:rPr lang="en-US" sz="2000" dirty="0" smtClean="0"/>
              <a:t>Romanticism</a:t>
            </a:r>
            <a:endParaRPr lang="en-US" sz="2000" dirty="0"/>
          </a:p>
          <a:p>
            <a:pPr lvl="1"/>
            <a:r>
              <a:rPr lang="en-US" dirty="0"/>
              <a:t>Use of supernatural</a:t>
            </a:r>
          </a:p>
          <a:p>
            <a:pPr lvl="1"/>
            <a:r>
              <a:rPr lang="en-US" dirty="0"/>
              <a:t>Characters with both good and evil traits</a:t>
            </a:r>
          </a:p>
          <a:p>
            <a:pPr lvl="1"/>
            <a:r>
              <a:rPr lang="en-US" dirty="0"/>
              <a:t>Dark landscapes </a:t>
            </a:r>
          </a:p>
          <a:p>
            <a:pPr lvl="1"/>
            <a:r>
              <a:rPr lang="en-US" dirty="0"/>
              <a:t>Depressed characters </a:t>
            </a:r>
          </a:p>
          <a:p>
            <a:pPr marL="0" indent="0">
              <a:buNone/>
            </a:pPr>
            <a:endParaRPr lang="en-US" dirty="0"/>
          </a:p>
        </p:txBody>
      </p:sp>
      <p:pic>
        <p:nvPicPr>
          <p:cNvPr id="5" name="Content Placeholder 4" descr="images-3.jpeg"/>
          <p:cNvPicPr>
            <a:picLocks noGrp="1" noChangeAspect="1"/>
          </p:cNvPicPr>
          <p:nvPr>
            <p:ph sz="half" idx="2"/>
          </p:nvPr>
        </p:nvPicPr>
        <p:blipFill>
          <a:blip r:embed="rId2" cstate="print">
            <a:extLst>
              <a:ext uri="{28A0092B-C50C-407E-A947-70E740481C1C}">
                <a14:useLocalDpi xmlns:a14="http://schemas.microsoft.com/office/drawing/2010/main" val="0"/>
              </a:ext>
            </a:extLst>
          </a:blip>
          <a:srcRect t="13283" b="13283"/>
          <a:stretch>
            <a:fillRect/>
          </a:stretch>
        </p:blipFill>
        <p:spPr>
          <a:xfrm>
            <a:off x="1154164" y="3711256"/>
            <a:ext cx="2391423" cy="2706957"/>
          </a:xfrm>
        </p:spPr>
      </p:pic>
      <p:pic>
        <p:nvPicPr>
          <p:cNvPr id="6" name="Picture 5" descr="images.jpe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42032" y="4043313"/>
            <a:ext cx="3416300" cy="2374900"/>
          </a:xfrm>
          <a:prstGeom prst="rect">
            <a:avLst/>
          </a:prstGeom>
        </p:spPr>
      </p:pic>
      <p:pic>
        <p:nvPicPr>
          <p:cNvPr id="7" name="Picture 6" descr="images-1.jpe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28673" y="482143"/>
            <a:ext cx="1925499" cy="2968035"/>
          </a:xfrm>
          <a:prstGeom prst="rect">
            <a:avLst/>
          </a:prstGeom>
        </p:spPr>
      </p:pic>
    </p:spTree>
    <p:extLst>
      <p:ext uri="{BB962C8B-B14F-4D97-AF65-F5344CB8AC3E}">
        <p14:creationId xmlns:p14="http://schemas.microsoft.com/office/powerpoint/2010/main" val="35854915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Writers</a:t>
            </a:r>
            <a:endParaRPr lang="en-US" dirty="0"/>
          </a:p>
        </p:txBody>
      </p:sp>
      <p:sp>
        <p:nvSpPr>
          <p:cNvPr id="3" name="Content Placeholder 2"/>
          <p:cNvSpPr>
            <a:spLocks noGrp="1"/>
          </p:cNvSpPr>
          <p:nvPr>
            <p:ph idx="1"/>
          </p:nvPr>
        </p:nvSpPr>
        <p:spPr>
          <a:xfrm>
            <a:off x="498474" y="1822429"/>
            <a:ext cx="7556313" cy="4876800"/>
          </a:xfrm>
        </p:spPr>
        <p:txBody>
          <a:bodyPr>
            <a:normAutofit/>
          </a:bodyPr>
          <a:lstStyle/>
          <a:p>
            <a:r>
              <a:rPr lang="en-US" dirty="0" smtClean="0"/>
              <a:t>Nathaniel Hawthorne (1804-1864)</a:t>
            </a:r>
          </a:p>
          <a:p>
            <a:pPr lvl="1"/>
            <a:r>
              <a:rPr lang="en-US" i="1" dirty="0" smtClean="0"/>
              <a:t>The Scarlet Letter </a:t>
            </a:r>
          </a:p>
          <a:p>
            <a:r>
              <a:rPr lang="en-US" dirty="0" smtClean="0"/>
              <a:t>Edgar Allan Poe (1809-1849)</a:t>
            </a:r>
          </a:p>
          <a:p>
            <a:pPr lvl="1"/>
            <a:r>
              <a:rPr lang="en-US" i="1" dirty="0" smtClean="0"/>
              <a:t>The Raven</a:t>
            </a:r>
          </a:p>
          <a:p>
            <a:r>
              <a:rPr lang="en-US" dirty="0" smtClean="0"/>
              <a:t>Herman Melville (1819-1891)</a:t>
            </a:r>
          </a:p>
          <a:p>
            <a:pPr lvl="1"/>
            <a:r>
              <a:rPr lang="en-US" i="1" dirty="0" smtClean="0"/>
              <a:t>Moby Dick </a:t>
            </a:r>
          </a:p>
          <a:p>
            <a:r>
              <a:rPr lang="en-US" dirty="0" smtClean="0"/>
              <a:t>Harriet Beecher Stowe (1811-1896)</a:t>
            </a:r>
          </a:p>
          <a:p>
            <a:pPr lvl="1"/>
            <a:r>
              <a:rPr lang="en-US" i="1" dirty="0" smtClean="0"/>
              <a:t>Uncle Tom’s Cabin </a:t>
            </a:r>
          </a:p>
        </p:txBody>
      </p:sp>
    </p:spTree>
    <p:extLst>
      <p:ext uri="{BB962C8B-B14F-4D97-AF65-F5344CB8AC3E}">
        <p14:creationId xmlns:p14="http://schemas.microsoft.com/office/powerpoint/2010/main" val="2365509711"/>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558</TotalTime>
  <Words>590</Words>
  <Application>Microsoft Office PowerPoint</Application>
  <PresentationFormat>On-screen Show (4:3)</PresentationFormat>
  <Paragraphs>73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Advantage</vt:lpstr>
      <vt:lpstr>Romanticism and Transcendentalism </vt:lpstr>
      <vt:lpstr>Journal Warm-Up</vt:lpstr>
      <vt:lpstr>Romanticism (1800-1860) </vt:lpstr>
      <vt:lpstr>Historical Context </vt:lpstr>
      <vt:lpstr>Genre/Style</vt:lpstr>
      <vt:lpstr>Romanticism emphasized a love of nature </vt:lpstr>
      <vt:lpstr>Romantics idealize country life and believe that many of the ills of society are a result of urbanization.</vt:lpstr>
      <vt:lpstr>Gothic Literature </vt:lpstr>
      <vt:lpstr>Major Writers</vt:lpstr>
      <vt:lpstr>Transcendentalism </vt:lpstr>
      <vt:lpstr>Traits of Transcendentalism </vt:lpstr>
      <vt:lpstr>Transcendentalists </vt:lpstr>
      <vt:lpstr>Emerson Activity</vt:lpstr>
    </vt:vector>
  </TitlesOfParts>
  <Company>University of Texas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Romanticism and Transcendentalism</dc:title>
  <dc:creator>Evelyn Guzman</dc:creator>
  <cp:lastModifiedBy>Madeleine Connolly</cp:lastModifiedBy>
  <cp:revision>20</cp:revision>
  <dcterms:created xsi:type="dcterms:W3CDTF">2013-11-25T17:41:28Z</dcterms:created>
  <dcterms:modified xsi:type="dcterms:W3CDTF">2015-11-12T17:15:28Z</dcterms:modified>
</cp:coreProperties>
</file>