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7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2" d="100"/>
          <a:sy n="52" d="100"/>
        </p:scale>
        <p:origin x="-103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740A1-E690-E740-A897-849925ED4CAE}" type="datetimeFigureOut">
              <a:rPr lang="en-US" smtClean="0"/>
              <a:pPr/>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94389-23EE-7E40-A032-78FC3F12B17A}" type="slidenum">
              <a:rPr lang="en-US" smtClean="0"/>
              <a:pPr/>
              <a:t>‹#›</a:t>
            </a:fld>
            <a:endParaRPr lang="en-US"/>
          </a:p>
        </p:txBody>
      </p:sp>
    </p:spTree>
    <p:extLst>
      <p:ext uri="{BB962C8B-B14F-4D97-AF65-F5344CB8AC3E}">
        <p14:creationId xmlns:p14="http://schemas.microsoft.com/office/powerpoint/2010/main" val="241355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94389-23EE-7E40-A032-78FC3F12B17A}" type="slidenum">
              <a:rPr lang="en-US" smtClean="0"/>
              <a:pPr/>
              <a:t>4</a:t>
            </a:fld>
            <a:endParaRPr lang="en-US"/>
          </a:p>
        </p:txBody>
      </p:sp>
    </p:spTree>
    <p:extLst>
      <p:ext uri="{BB962C8B-B14F-4D97-AF65-F5344CB8AC3E}">
        <p14:creationId xmlns:p14="http://schemas.microsoft.com/office/powerpoint/2010/main" val="354593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150D65-C64D-44FB-9152-4CC2DE0C9198}" type="datetime1">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FEBEB0A-9E3D-4B14-9782-E2AE3DA60D96}"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3/3/2016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CA09F9-C7D6-4C52-A7E8-5101239A0BA2}" type="datetime1">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A2683B9-6ECA-47FA-93CF-B124A0FAC208}" type="datetime1">
              <a:rPr lang="en-US" smtClean="0"/>
              <a:pPr/>
              <a:t>3/3/2016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5FF66B-9476-4BB3-85E9-E01854F07F90}" type="datetime1">
              <a:rPr lang="en-US" smtClean="0"/>
              <a:pPr/>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B23FBD-8F7D-4F85-8085-67BFDB05CB71}" type="datetime1">
              <a:rPr lang="en-US" smtClean="0"/>
              <a:pPr/>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D789A-1220-4441-8676-44A034051BFD}" type="datetime1">
              <a:rPr lang="en-US" smtClean="0"/>
              <a:pPr/>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F98A266-E364-4B5E-98DD-432668182E1E}" type="datetime1">
              <a:rPr lang="en-US" smtClean="0"/>
              <a:pPr/>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F2040-9975-4642-A906-1DF87F8BE202}" type="datetime1">
              <a:rPr lang="en-US" smtClean="0"/>
              <a:pPr/>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1E52B4A-BA08-4841-AB08-A0D822ABC34D}" type="datetime1">
              <a:rPr lang="en-US" smtClean="0"/>
              <a:pPr/>
              <a:t>3/3/2016</a:t>
            </a:fld>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5D48070-6A81-47D0-9810-1540B9FEFF61}" type="datetime1">
              <a:rPr lang="en-US" smtClean="0"/>
              <a:pPr/>
              <a:t>3/3/2016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FEBEB0A-9E3D-4B14-9782-E2AE3DA60D96}"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III</a:t>
            </a:r>
            <a:endParaRPr lang="en-US" dirty="0"/>
          </a:p>
        </p:txBody>
      </p:sp>
      <p:sp>
        <p:nvSpPr>
          <p:cNvPr id="2" name="Title 1"/>
          <p:cNvSpPr>
            <a:spLocks noGrp="1"/>
          </p:cNvSpPr>
          <p:nvPr>
            <p:ph type="ctrTitle"/>
          </p:nvPr>
        </p:nvSpPr>
        <p:spPr/>
        <p:txBody>
          <a:bodyPr/>
          <a:lstStyle/>
          <a:p>
            <a:r>
              <a:rPr lang="en-US" dirty="0" smtClean="0"/>
              <a:t>Logical Fallacies</a:t>
            </a:r>
            <a:endParaRPr lang="en-US" dirty="0"/>
          </a:p>
        </p:txBody>
      </p:sp>
    </p:spTree>
    <p:extLst>
      <p:ext uri="{BB962C8B-B14F-4D97-AF65-F5344CB8AC3E}">
        <p14:creationId xmlns:p14="http://schemas.microsoft.com/office/powerpoint/2010/main" val="3234704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 and Effect </a:t>
            </a:r>
            <a:endParaRPr lang="en-US" dirty="0"/>
          </a:p>
        </p:txBody>
      </p:sp>
      <p:sp>
        <p:nvSpPr>
          <p:cNvPr id="3" name="Content Placeholder 2"/>
          <p:cNvSpPr>
            <a:spLocks noGrp="1"/>
          </p:cNvSpPr>
          <p:nvPr>
            <p:ph idx="1"/>
          </p:nvPr>
        </p:nvSpPr>
        <p:spPr/>
        <p:txBody>
          <a:bodyPr/>
          <a:lstStyle/>
          <a:p>
            <a:pPr marL="228600" marR="0">
              <a:spcBef>
                <a:spcPts val="0"/>
              </a:spcBef>
              <a:spcAft>
                <a:spcPts val="0"/>
              </a:spcAft>
              <a:tabLst>
                <a:tab pos="139700" algn="l"/>
                <a:tab pos="457200" algn="l"/>
              </a:tabLst>
            </a:pPr>
            <a:r>
              <a:rPr lang="en-US" b="1" dirty="0">
                <a:latin typeface="Verdana"/>
                <a:ea typeface="ＭＳ 明朝"/>
                <a:cs typeface="Verdana"/>
              </a:rPr>
              <a:t>Assuming that the effect is related to a cause because the events occur together.</a:t>
            </a:r>
            <a:endParaRPr lang="en-US" dirty="0">
              <a:latin typeface="Cambria"/>
              <a:ea typeface="ＭＳ 明朝"/>
              <a:cs typeface="Times New Roman"/>
            </a:endParaRPr>
          </a:p>
          <a:p>
            <a:pPr marL="0" marR="0" indent="0">
              <a:spcBef>
                <a:spcPts val="0"/>
              </a:spcBef>
              <a:spcAft>
                <a:spcPts val="0"/>
              </a:spcAft>
              <a:buNone/>
              <a:tabLst>
                <a:tab pos="139700" algn="l"/>
                <a:tab pos="457200" algn="l"/>
              </a:tabLst>
            </a:pPr>
            <a:endParaRPr lang="en-US" dirty="0">
              <a:latin typeface="Cambria"/>
              <a:ea typeface="ＭＳ 明朝"/>
              <a:cs typeface="Times New Roman"/>
            </a:endParaRPr>
          </a:p>
        </p:txBody>
      </p:sp>
    </p:spTree>
    <p:extLst>
      <p:ext uri="{BB962C8B-B14F-4D97-AF65-F5344CB8AC3E}">
        <p14:creationId xmlns:p14="http://schemas.microsoft.com/office/powerpoint/2010/main" val="3754782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Fallacy of Division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Assuming that what is true of the whole is true for the parts.</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3688847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Fallacy of Equivocation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Using the same term in an argument in different places but the word has different meanings.</a:t>
            </a:r>
            <a:r>
              <a:rPr lang="en-US" dirty="0"/>
              <a:t> </a:t>
            </a:r>
          </a:p>
        </p:txBody>
      </p:sp>
    </p:spTree>
    <p:extLst>
      <p:ext uri="{BB962C8B-B14F-4D97-AF65-F5344CB8AC3E}">
        <p14:creationId xmlns:p14="http://schemas.microsoft.com/office/powerpoint/2010/main" val="45664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Dilemma</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Giving two choices when in actuality there could be more choices possible.</a:t>
            </a:r>
            <a:r>
              <a:rPr lang="en-US" dirty="0"/>
              <a:t> </a:t>
            </a:r>
          </a:p>
        </p:txBody>
      </p:sp>
    </p:spTree>
    <p:extLst>
      <p:ext uri="{BB962C8B-B14F-4D97-AF65-F5344CB8AC3E}">
        <p14:creationId xmlns:p14="http://schemas.microsoft.com/office/powerpoint/2010/main" val="1283376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Fallacy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Attempting to endorse or disqualify a claim because of the origin or irrelevant history of the claim.</a:t>
            </a:r>
            <a:endParaRPr lang="en-US" dirty="0">
              <a:latin typeface="Cambria"/>
              <a:ea typeface="ＭＳ 明朝"/>
              <a:cs typeface="Times New Roman"/>
            </a:endParaRPr>
          </a:p>
          <a:p>
            <a:pPr>
              <a:buNone/>
            </a:pPr>
            <a:endParaRPr lang="en-US" dirty="0"/>
          </a:p>
        </p:txBody>
      </p:sp>
    </p:spTree>
    <p:extLst>
      <p:ext uri="{BB962C8B-B14F-4D97-AF65-F5344CB8AC3E}">
        <p14:creationId xmlns:p14="http://schemas.microsoft.com/office/powerpoint/2010/main" val="1893393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 by Association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Rejecting an argument or claim because the person proposing it likes someone whom is disliked by another.</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2310471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Sequitur</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Comments or information that do not logically follow from a premise or the conclusion.</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3970218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Poisoning the Well</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Presenting negative information about a person before he/she speaks so as to discredit the person's argument.</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3537797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Red Herring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Introducing a topic not related to the subject at hand.</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686689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Verdana"/>
                <a:ea typeface="ＭＳ 明朝"/>
                <a:cs typeface="Verdana"/>
              </a:rPr>
              <a:t>Special Pleading (double standard)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Applying a standard to another that is different from a standard applied to oneself.</a:t>
            </a:r>
            <a:r>
              <a:rPr lang="en-US" dirty="0"/>
              <a:t> </a:t>
            </a:r>
          </a:p>
        </p:txBody>
      </p:sp>
    </p:spTree>
    <p:extLst>
      <p:ext uri="{BB962C8B-B14F-4D97-AF65-F5344CB8AC3E}">
        <p14:creationId xmlns:p14="http://schemas.microsoft.com/office/powerpoint/2010/main" val="2124637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Fallacies </a:t>
            </a:r>
            <a:endParaRPr lang="en-US" dirty="0"/>
          </a:p>
        </p:txBody>
      </p:sp>
      <p:sp>
        <p:nvSpPr>
          <p:cNvPr id="3" name="Content Placeholder 2"/>
          <p:cNvSpPr>
            <a:spLocks noGrp="1"/>
          </p:cNvSpPr>
          <p:nvPr>
            <p:ph idx="1"/>
          </p:nvPr>
        </p:nvSpPr>
        <p:spPr/>
        <p:txBody>
          <a:bodyPr>
            <a:normAutofit/>
          </a:bodyPr>
          <a:lstStyle/>
          <a:p>
            <a:r>
              <a:rPr lang="en-US" dirty="0">
                <a:latin typeface="Arial" charset="0"/>
              </a:rPr>
              <a:t>A fallacy is an </a:t>
            </a:r>
            <a:r>
              <a:rPr lang="en-US" i="1" dirty="0">
                <a:latin typeface="Arial" charset="0"/>
              </a:rPr>
              <a:t>error in reasoning</a:t>
            </a:r>
            <a:r>
              <a:rPr lang="en-US" dirty="0">
                <a:latin typeface="Arial" charset="0"/>
              </a:rPr>
              <a:t>. </a:t>
            </a:r>
          </a:p>
          <a:p>
            <a:pPr>
              <a:buFont typeface="Wingdings" charset="0"/>
              <a:buNone/>
            </a:pPr>
            <a:endParaRPr lang="en-US" dirty="0">
              <a:latin typeface="Arial" charset="0"/>
            </a:endParaRPr>
          </a:p>
          <a:p>
            <a:r>
              <a:rPr lang="en-US" dirty="0">
                <a:latin typeface="Arial" charset="0"/>
              </a:rPr>
              <a:t>Even though these fallacies are flaws in an argument, they still happen everywhere. </a:t>
            </a:r>
          </a:p>
          <a:p>
            <a:pPr lvl="1"/>
            <a:r>
              <a:rPr lang="en-US" dirty="0">
                <a:latin typeface="Arial" charset="0"/>
              </a:rPr>
              <a:t>And can be extremely manipulative and effective! </a:t>
            </a:r>
          </a:p>
        </p:txBody>
      </p:sp>
    </p:spTree>
    <p:extLst>
      <p:ext uri="{BB962C8B-B14F-4D97-AF65-F5344CB8AC3E}">
        <p14:creationId xmlns:p14="http://schemas.microsoft.com/office/powerpoint/2010/main" val="485267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Verdana"/>
                <a:ea typeface="ＭＳ 明朝"/>
                <a:cs typeface="Verdana"/>
              </a:rPr>
              <a:t>Straw Man Argument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Producing an argument about a weaker representation of the truth and attacking it.</a:t>
            </a:r>
            <a:r>
              <a:rPr lang="en-US" dirty="0"/>
              <a:t> </a:t>
            </a:r>
          </a:p>
        </p:txBody>
      </p:sp>
    </p:spTree>
    <p:extLst>
      <p:ext uri="{BB962C8B-B14F-4D97-AF65-F5344CB8AC3E}">
        <p14:creationId xmlns:p14="http://schemas.microsoft.com/office/powerpoint/2010/main" val="353500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Verdana"/>
                <a:ea typeface="ＭＳ 明朝"/>
                <a:cs typeface="Verdana"/>
              </a:rPr>
              <a:t>Category Mistake </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Attributing a property to something that could not possibly have that property. Attributing facts of one kind are attributed to another kind.  Attributing to one category that which can only be properly attributed to another.</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1937123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Fallacy Project</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get in a group of 3 or 4</a:t>
            </a:r>
          </a:p>
          <a:p>
            <a:endParaRPr lang="en-US" dirty="0"/>
          </a:p>
          <a:p>
            <a:r>
              <a:rPr lang="en-US" dirty="0" smtClean="0"/>
              <a:t>Your group will pick a presidential candidate</a:t>
            </a:r>
          </a:p>
          <a:p>
            <a:pPr lvl="1"/>
            <a:r>
              <a:rPr lang="en-US" dirty="0" smtClean="0"/>
              <a:t>Bernie Sanders(D), Hillary Clinton (D) , Donald Trump (R) , Ted Cruz (R), Marco Rubio (R), John Kasich (R)…(Other)</a:t>
            </a:r>
          </a:p>
          <a:p>
            <a:pPr lvl="1"/>
            <a:endParaRPr lang="en-US" dirty="0"/>
          </a:p>
          <a:p>
            <a:pPr lvl="1"/>
            <a:r>
              <a:rPr lang="en-US" dirty="0" smtClean="0"/>
              <a:t>Choose five fallacies to use and create five advertisements for your candidate. You will also write a paragraph explanation for each Ad explaining the fallacy used.</a:t>
            </a:r>
          </a:p>
          <a:p>
            <a:pPr lvl="1"/>
            <a:endParaRPr lang="en-US" dirty="0"/>
          </a:p>
          <a:p>
            <a:pPr lvl="1"/>
            <a:r>
              <a:rPr lang="en-US" dirty="0" smtClean="0"/>
              <a:t>Presentations should be 4-5 minutes and take place next </a:t>
            </a:r>
            <a:r>
              <a:rPr lang="en-US" b="1" dirty="0" smtClean="0"/>
              <a:t>Wednesday, March 9</a:t>
            </a:r>
            <a:r>
              <a:rPr lang="en-US" b="1" baseline="30000" dirty="0" smtClean="0"/>
              <a:t>th</a:t>
            </a:r>
            <a:endParaRPr lang="en-US" b="1" dirty="0" smtClean="0"/>
          </a:p>
          <a:p>
            <a:pPr lvl="1"/>
            <a:r>
              <a:rPr lang="en-US" dirty="0" smtClean="0"/>
              <a:t>You will have work days Monday and Tuesday</a:t>
            </a:r>
          </a:p>
        </p:txBody>
      </p:sp>
    </p:spTree>
    <p:extLst>
      <p:ext uri="{BB962C8B-B14F-4D97-AF65-F5344CB8AC3E}">
        <p14:creationId xmlns:p14="http://schemas.microsoft.com/office/powerpoint/2010/main" val="88525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Logical Fallacies </a:t>
            </a:r>
            <a:endParaRPr lang="en-US" dirty="0"/>
          </a:p>
        </p:txBody>
      </p:sp>
      <p:sp>
        <p:nvSpPr>
          <p:cNvPr id="7" name="Content Placeholder 6"/>
          <p:cNvSpPr>
            <a:spLocks noGrp="1"/>
          </p:cNvSpPr>
          <p:nvPr>
            <p:ph idx="1"/>
          </p:nvPr>
        </p:nvSpPr>
        <p:spPr/>
        <p:txBody>
          <a:bodyPr/>
          <a:lstStyle/>
          <a:p>
            <a:r>
              <a:rPr lang="en-US" dirty="0">
                <a:latin typeface="Arial" charset="0"/>
              </a:rPr>
              <a:t>So why do we learn about them? </a:t>
            </a:r>
          </a:p>
          <a:p>
            <a:pPr lvl="1"/>
            <a:r>
              <a:rPr lang="en-US" dirty="0">
                <a:latin typeface="Arial" charset="0"/>
              </a:rPr>
              <a:t>Again, because they can be effective when used properly. </a:t>
            </a:r>
          </a:p>
          <a:p>
            <a:pPr lvl="1"/>
            <a:r>
              <a:rPr lang="en-US" dirty="0">
                <a:latin typeface="Arial" charset="0"/>
              </a:rPr>
              <a:t>Also, being an educated audience is beneficial to you later in life—you realize you are being manipulated. </a:t>
            </a:r>
          </a:p>
          <a:p>
            <a:endParaRPr lang="en-US" dirty="0"/>
          </a:p>
        </p:txBody>
      </p:sp>
    </p:spTree>
    <p:extLst>
      <p:ext uri="{BB962C8B-B14F-4D97-AF65-F5344CB8AC3E}">
        <p14:creationId xmlns:p14="http://schemas.microsoft.com/office/powerpoint/2010/main" val="3534393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Hominem </a:t>
            </a:r>
            <a:endParaRPr lang="en-US" dirty="0"/>
          </a:p>
        </p:txBody>
      </p:sp>
      <p:sp>
        <p:nvSpPr>
          <p:cNvPr id="3" name="Content Placeholder 2"/>
          <p:cNvSpPr>
            <a:spLocks noGrp="1"/>
          </p:cNvSpPr>
          <p:nvPr>
            <p:ph idx="1"/>
          </p:nvPr>
        </p:nvSpPr>
        <p:spPr/>
        <p:txBody>
          <a:bodyPr/>
          <a:lstStyle/>
          <a:p>
            <a:r>
              <a:rPr lang="en-US" b="1" dirty="0"/>
              <a:t>Attacking the individual instead of the argument</a:t>
            </a:r>
            <a:r>
              <a:rPr lang="en-US" dirty="0"/>
              <a:t> </a:t>
            </a:r>
          </a:p>
        </p:txBody>
      </p:sp>
    </p:spTree>
    <p:extLst>
      <p:ext uri="{BB962C8B-B14F-4D97-AF65-F5344CB8AC3E}">
        <p14:creationId xmlns:p14="http://schemas.microsoft.com/office/powerpoint/2010/main" val="286152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Force </a:t>
            </a:r>
            <a:endParaRPr lang="en-US" dirty="0"/>
          </a:p>
        </p:txBody>
      </p:sp>
      <p:sp>
        <p:nvSpPr>
          <p:cNvPr id="3" name="Content Placeholder 2"/>
          <p:cNvSpPr>
            <a:spLocks noGrp="1"/>
          </p:cNvSpPr>
          <p:nvPr>
            <p:ph idx="1"/>
          </p:nvPr>
        </p:nvSpPr>
        <p:spPr/>
        <p:txBody>
          <a:bodyPr/>
          <a:lstStyle/>
          <a:p>
            <a:r>
              <a:rPr lang="en-US" b="1" dirty="0"/>
              <a:t>Telling the </a:t>
            </a:r>
            <a:r>
              <a:rPr lang="en-US" b="1" dirty="0" smtClean="0"/>
              <a:t>audience</a:t>
            </a:r>
            <a:r>
              <a:rPr lang="en-US" b="1" dirty="0"/>
              <a:t> that something bad will happen </a:t>
            </a:r>
            <a:r>
              <a:rPr lang="en-US" b="1" dirty="0" smtClean="0"/>
              <a:t>to them if they do </a:t>
            </a:r>
            <a:r>
              <a:rPr lang="en-US" b="1" dirty="0"/>
              <a:t>not accept the argument. </a:t>
            </a:r>
            <a:r>
              <a:rPr lang="en-US" dirty="0"/>
              <a:t> </a:t>
            </a:r>
          </a:p>
        </p:txBody>
      </p:sp>
    </p:spTree>
    <p:extLst>
      <p:ext uri="{BB962C8B-B14F-4D97-AF65-F5344CB8AC3E}">
        <p14:creationId xmlns:p14="http://schemas.microsoft.com/office/powerpoint/2010/main" val="1189353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Appeal to Pity </a:t>
            </a:r>
            <a:endParaRPr lang="en-US" dirty="0"/>
          </a:p>
        </p:txBody>
      </p:sp>
      <p:sp>
        <p:nvSpPr>
          <p:cNvPr id="3" name="Content Placeholder 2"/>
          <p:cNvSpPr>
            <a:spLocks noGrp="1"/>
          </p:cNvSpPr>
          <p:nvPr>
            <p:ph idx="1"/>
          </p:nvPr>
        </p:nvSpPr>
        <p:spPr/>
        <p:txBody>
          <a:bodyPr/>
          <a:lstStyle/>
          <a:p>
            <a:r>
              <a:rPr lang="en-US" b="1" dirty="0"/>
              <a:t>Urging the </a:t>
            </a:r>
            <a:r>
              <a:rPr lang="en-US" b="1" dirty="0" smtClean="0"/>
              <a:t>audience </a:t>
            </a:r>
            <a:r>
              <a:rPr lang="en-US" b="1" dirty="0"/>
              <a:t>to accept the argument based upon an appeal to emotions, sympathy, etc. </a:t>
            </a:r>
            <a:endParaRPr lang="en-US" dirty="0"/>
          </a:p>
        </p:txBody>
      </p:sp>
    </p:spTree>
    <p:extLst>
      <p:ext uri="{BB962C8B-B14F-4D97-AF65-F5344CB8AC3E}">
        <p14:creationId xmlns:p14="http://schemas.microsoft.com/office/powerpoint/2010/main" val="1741628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Appeal to the Popular (Bandwagon</a:t>
            </a:r>
            <a:r>
              <a:rPr lang="en-US" b="1" dirty="0" smtClean="0"/>
              <a:t>)</a:t>
            </a:r>
            <a:endParaRPr lang="en-US" dirty="0"/>
          </a:p>
        </p:txBody>
      </p:sp>
      <p:sp>
        <p:nvSpPr>
          <p:cNvPr id="3" name="Content Placeholder 2"/>
          <p:cNvSpPr>
            <a:spLocks noGrp="1"/>
          </p:cNvSpPr>
          <p:nvPr>
            <p:ph idx="1"/>
          </p:nvPr>
        </p:nvSpPr>
        <p:spPr/>
        <p:txBody>
          <a:bodyPr/>
          <a:lstStyle/>
          <a:p>
            <a:r>
              <a:rPr lang="en-US" b="1" dirty="0"/>
              <a:t>Urging the </a:t>
            </a:r>
            <a:r>
              <a:rPr lang="en-US" b="1" dirty="0" smtClean="0"/>
              <a:t>audience </a:t>
            </a:r>
            <a:r>
              <a:rPr lang="en-US" b="1" dirty="0"/>
              <a:t>to accept a position because a majority of people hold to it.</a:t>
            </a:r>
            <a:r>
              <a:rPr lang="en-US" dirty="0"/>
              <a:t> </a:t>
            </a:r>
          </a:p>
        </p:txBody>
      </p:sp>
    </p:spTree>
    <p:extLst>
      <p:ext uri="{BB962C8B-B14F-4D97-AF65-F5344CB8AC3E}">
        <p14:creationId xmlns:p14="http://schemas.microsoft.com/office/powerpoint/2010/main" val="3481239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Appeal to Tradition </a:t>
            </a:r>
            <a:endParaRPr lang="en-US" dirty="0"/>
          </a:p>
        </p:txBody>
      </p:sp>
      <p:sp>
        <p:nvSpPr>
          <p:cNvPr id="3" name="Content Placeholder 2"/>
          <p:cNvSpPr>
            <a:spLocks noGrp="1"/>
          </p:cNvSpPr>
          <p:nvPr>
            <p:ph idx="1"/>
          </p:nvPr>
        </p:nvSpPr>
        <p:spPr/>
        <p:txBody>
          <a:bodyPr/>
          <a:lstStyle/>
          <a:p>
            <a:r>
              <a:rPr lang="en-US" b="1" dirty="0"/>
              <a:t>Trying to get someone to accept something because it has been done or believed for a long time.</a:t>
            </a:r>
            <a:endParaRPr lang="en-US" dirty="0"/>
          </a:p>
        </p:txBody>
      </p:sp>
    </p:spTree>
    <p:extLst>
      <p:ext uri="{BB962C8B-B14F-4D97-AF65-F5344CB8AC3E}">
        <p14:creationId xmlns:p14="http://schemas.microsoft.com/office/powerpoint/2010/main" val="20375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Begging the Question (Circular Argument</a:t>
            </a:r>
            <a:r>
              <a:rPr lang="en-US" b="1" dirty="0" smtClean="0"/>
              <a:t>)</a:t>
            </a:r>
            <a:endParaRPr lang="en-US" dirty="0"/>
          </a:p>
        </p:txBody>
      </p:sp>
      <p:sp>
        <p:nvSpPr>
          <p:cNvPr id="3" name="Content Placeholder 2"/>
          <p:cNvSpPr>
            <a:spLocks noGrp="1"/>
          </p:cNvSpPr>
          <p:nvPr>
            <p:ph idx="1"/>
          </p:nvPr>
        </p:nvSpPr>
        <p:spPr/>
        <p:txBody>
          <a:bodyPr/>
          <a:lstStyle/>
          <a:p>
            <a:r>
              <a:rPr lang="en-US" b="1" dirty="0">
                <a:latin typeface="Verdana"/>
                <a:ea typeface="ＭＳ 明朝"/>
                <a:cs typeface="Verdana"/>
              </a:rPr>
              <a:t>Assuming the thing to be true that you are trying to prove.  It is circular.</a:t>
            </a:r>
            <a:endParaRPr lang="en-US" dirty="0">
              <a:latin typeface="Cambria"/>
              <a:ea typeface="ＭＳ 明朝"/>
              <a:cs typeface="Times New Roman"/>
            </a:endParaRPr>
          </a:p>
          <a:p>
            <a:endParaRPr lang="en-US" dirty="0"/>
          </a:p>
        </p:txBody>
      </p:sp>
    </p:spTree>
    <p:extLst>
      <p:ext uri="{BB962C8B-B14F-4D97-AF65-F5344CB8AC3E}">
        <p14:creationId xmlns:p14="http://schemas.microsoft.com/office/powerpoint/2010/main" val="828497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152</TotalTime>
  <Words>477</Words>
  <Application>Microsoft Office PowerPoint</Application>
  <PresentationFormat>On-screen Show (4:3)</PresentationFormat>
  <Paragraphs>58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Apothecary</vt:lpstr>
      <vt:lpstr>Logical Fallacies</vt:lpstr>
      <vt:lpstr>Logical Fallacies </vt:lpstr>
      <vt:lpstr>Logical Fallacies </vt:lpstr>
      <vt:lpstr>Ad Hominem </vt:lpstr>
      <vt:lpstr>Appeal to Force </vt:lpstr>
      <vt:lpstr>Appeal to Pity </vt:lpstr>
      <vt:lpstr>Appeal to the Popular (Bandwagon)</vt:lpstr>
      <vt:lpstr>Appeal to Tradition </vt:lpstr>
      <vt:lpstr>Begging the Question (Circular Argument)</vt:lpstr>
      <vt:lpstr>Cause and Effect </vt:lpstr>
      <vt:lpstr>Fallacy of Division </vt:lpstr>
      <vt:lpstr>Fallacy of Equivocation </vt:lpstr>
      <vt:lpstr>False Dilemma</vt:lpstr>
      <vt:lpstr>Genetic Fallacy </vt:lpstr>
      <vt:lpstr>Guilt by Association </vt:lpstr>
      <vt:lpstr>Non Sequitur</vt:lpstr>
      <vt:lpstr>Poisoning the Well</vt:lpstr>
      <vt:lpstr>Red Herring </vt:lpstr>
      <vt:lpstr>Special Pleading (double standard) </vt:lpstr>
      <vt:lpstr>Straw Man Argument </vt:lpstr>
      <vt:lpstr>Category Mistake </vt:lpstr>
      <vt:lpstr>Fallacy Project</vt:lpstr>
    </vt:vector>
  </TitlesOfParts>
  <Company>University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Evelyn Guzman</dc:creator>
  <cp:lastModifiedBy>Madeleine Connolly</cp:lastModifiedBy>
  <cp:revision>20</cp:revision>
  <dcterms:created xsi:type="dcterms:W3CDTF">2013-11-18T02:31:02Z</dcterms:created>
  <dcterms:modified xsi:type="dcterms:W3CDTF">2016-03-03T14:12:07Z</dcterms:modified>
</cp:coreProperties>
</file>