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53" d="100"/>
          <a:sy n="53" d="100"/>
        </p:scale>
        <p:origin x="-984" y="-1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CFC7F-0962-5946-B88D-A1C45DF6287B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F1546-FF9F-4A41-836A-76B2C38005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030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Antifederalists the proposed Constitution threatened to lead the United States down an all-too-familiar road of political </a:t>
            </a: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CORRUPTION</a:t>
            </a:r>
            <a:r>
              <a:rPr lang="en-US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All three branches of the new central government threatened Antifederalists' traditional belief in the importance of restraining government power.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7F1546-FF9F-4A41-836A-76B2C38005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1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E36382-44C7-40CA-98E6-306446BDFCEF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CE1146-27D0-40D8-ACF2-E010FE0FF45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Neoclassicism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English III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Phillis</a:t>
            </a:r>
            <a:r>
              <a:rPr lang="en-US" dirty="0" smtClean="0"/>
              <a:t> Wheatley (1753-1784)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715000" cy="4389120"/>
          </a:xfrm>
        </p:spPr>
        <p:txBody>
          <a:bodyPr/>
          <a:lstStyle/>
          <a:p>
            <a:r>
              <a:rPr lang="en-US" dirty="0" smtClean="0"/>
              <a:t>Considered the first African-American writer of importance</a:t>
            </a:r>
          </a:p>
          <a:p>
            <a:r>
              <a:rPr lang="en-US" dirty="0" smtClean="0"/>
              <a:t>Born in Africa; brought to America at 7; at 13 showed signs of a great poet</a:t>
            </a:r>
          </a:p>
          <a:p>
            <a:r>
              <a:rPr lang="en-US" dirty="0" smtClean="0"/>
              <a:t>Material came from Bible and public events</a:t>
            </a:r>
          </a:p>
          <a:p>
            <a:r>
              <a:rPr lang="en-US" dirty="0" smtClean="0"/>
              <a:t>Her works were used to prove </a:t>
            </a:r>
            <a:r>
              <a:rPr lang="en-US" smtClean="0"/>
              <a:t>that blacks </a:t>
            </a:r>
            <a:r>
              <a:rPr lang="en-US" dirty="0" smtClean="0"/>
              <a:t>were not inferior to whites</a:t>
            </a: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081" y="2514600"/>
            <a:ext cx="2844800" cy="284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41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Phillis</a:t>
            </a:r>
            <a:r>
              <a:rPr lang="en-US" dirty="0" smtClean="0"/>
              <a:t> Wheatley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 work displayed characteristics of neoclassicism </a:t>
            </a:r>
          </a:p>
          <a:p>
            <a:r>
              <a:rPr lang="en-US" dirty="0" smtClean="0"/>
              <a:t>Nicknamed “The Sable Muse” in London (translation: black poet) </a:t>
            </a:r>
          </a:p>
          <a:p>
            <a:r>
              <a:rPr lang="en-US" dirty="0" smtClean="0"/>
              <a:t>Major Works</a:t>
            </a:r>
          </a:p>
          <a:p>
            <a:pPr lvl="1"/>
            <a:r>
              <a:rPr lang="en-US" dirty="0" smtClean="0"/>
              <a:t>“To S.M., a Young African Painter on Seeing His Works”</a:t>
            </a:r>
          </a:p>
          <a:p>
            <a:pPr lvl="1"/>
            <a:r>
              <a:rPr lang="en-US" dirty="0" smtClean="0"/>
              <a:t>“On Being Brought from Africa to America”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0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Neoclassicism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View of man as a man of reason</a:t>
            </a:r>
          </a:p>
          <a:p>
            <a:r>
              <a:rPr lang="en-US" dirty="0" smtClean="0"/>
              <a:t>Regarded man a limited creature whose understanding was adequate (satisfactory) to explore the infinite (immeasurable/vast world)</a:t>
            </a:r>
          </a:p>
          <a:p>
            <a:r>
              <a:rPr lang="en-US" dirty="0" smtClean="0"/>
              <a:t>Overlaps with Age of Reason time period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Neoclassicism </a:t>
            </a:r>
            <a:r>
              <a:rPr lang="en-US" dirty="0" smtClean="0"/>
              <a:t>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The revival of Greek and Roman ideals of art and literature that occurred in Europe in the 18</a:t>
            </a:r>
            <a:r>
              <a:rPr lang="en-US" baseline="30000" dirty="0" smtClean="0"/>
              <a:t>th</a:t>
            </a:r>
            <a:r>
              <a:rPr lang="en-US" dirty="0" smtClean="0"/>
              <a:t> century Enlightenment (Age of Reason)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Ideals include:</a:t>
            </a:r>
          </a:p>
          <a:p>
            <a:pPr lvl="1"/>
            <a:r>
              <a:rPr lang="en-US" dirty="0" smtClean="0"/>
              <a:t>Respect for authority</a:t>
            </a:r>
          </a:p>
          <a:p>
            <a:pPr lvl="1"/>
            <a:r>
              <a:rPr lang="en-US" dirty="0" smtClean="0"/>
              <a:t>Respect for tradition</a:t>
            </a:r>
          </a:p>
          <a:p>
            <a:pPr lvl="1"/>
            <a:r>
              <a:rPr lang="en-US" dirty="0" smtClean="0"/>
              <a:t>Reason and order</a:t>
            </a:r>
          </a:p>
          <a:p>
            <a:pPr lvl="1"/>
            <a:r>
              <a:rPr lang="en-US" dirty="0" smtClean="0"/>
              <a:t>Moderation (self-control)</a:t>
            </a:r>
          </a:p>
          <a:p>
            <a:pPr lvl="1"/>
            <a:r>
              <a:rPr lang="en-US" dirty="0" smtClean="0"/>
              <a:t>Simplicity (straightforwardness/ plainness)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Famous Writers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r>
              <a:rPr lang="en-US" dirty="0" smtClean="0"/>
              <a:t>Philip Freneau (1752-1832)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572000" cy="4785515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“Father of poetry”</a:t>
            </a:r>
          </a:p>
          <a:p>
            <a:r>
              <a:rPr lang="en-US" dirty="0" smtClean="0"/>
              <a:t>Incorporated varieties of European Romanticism  </a:t>
            </a:r>
            <a:r>
              <a:rPr lang="en-US" sz="1800" dirty="0" smtClean="0"/>
              <a:t>(order</a:t>
            </a:r>
            <a:r>
              <a:rPr lang="en-US" sz="1800" dirty="0"/>
              <a:t>, balance, decorum, </a:t>
            </a:r>
            <a:r>
              <a:rPr lang="en-US" sz="1800" dirty="0" smtClean="0"/>
              <a:t>moderation)</a:t>
            </a:r>
          </a:p>
          <a:p>
            <a:r>
              <a:rPr lang="en-US" dirty="0" smtClean="0"/>
              <a:t>Embraced liberal and democratic causes </a:t>
            </a:r>
          </a:p>
          <a:p>
            <a:r>
              <a:rPr lang="en-US" dirty="0"/>
              <a:t>Revolutionary militiaman; captured by the British, almost died; stimulated words condemning (criticizing) cruelties of British 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7" name="Content Placeholder 6" descr="Unknown.jpeg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642" b="10642"/>
          <a:stretch>
            <a:fillRect/>
          </a:stretch>
        </p:blipFill>
        <p:spPr>
          <a:xfrm>
            <a:off x="4648199" y="1920084"/>
            <a:ext cx="4357943" cy="4785515"/>
          </a:xfrm>
        </p:spPr>
      </p:pic>
    </p:spTree>
    <p:extLst>
      <p:ext uri="{BB962C8B-B14F-4D97-AF65-F5344CB8AC3E}">
        <p14:creationId xmlns:p14="http://schemas.microsoft.com/office/powerpoint/2010/main" val="66213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Philip Freneau (cont.)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Writing provided a good </a:t>
            </a:r>
            <a:r>
              <a:rPr lang="en-US" dirty="0"/>
              <a:t>transition between neoclassicism and romanticism </a:t>
            </a:r>
            <a:endParaRPr lang="en-US" dirty="0" smtClean="0"/>
          </a:p>
          <a:p>
            <a:r>
              <a:rPr lang="en-US" dirty="0" smtClean="0"/>
              <a:t>Thomas Jefferson helped him establish the militant anti-Federalist National Gazette in 1791</a:t>
            </a:r>
          </a:p>
          <a:p>
            <a:r>
              <a:rPr lang="en-US" dirty="0" smtClean="0"/>
              <a:t>Became the first powerful, crusading editor in America</a:t>
            </a:r>
            <a:endParaRPr lang="en-US" dirty="0"/>
          </a:p>
          <a:p>
            <a:endParaRPr lang="en-US" dirty="0"/>
          </a:p>
        </p:txBody>
      </p:sp>
      <p:pic>
        <p:nvPicPr>
          <p:cNvPr id="7" name="Content Placeholder 6" descr="images.jpeg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8417" b="-28417"/>
          <a:stretch>
            <a:fillRect/>
          </a:stretch>
        </p:blipFill>
        <p:spPr>
          <a:xfrm>
            <a:off x="4648200" y="1920085"/>
            <a:ext cx="4495800" cy="4434840"/>
          </a:xfrm>
        </p:spPr>
      </p:pic>
    </p:spTree>
    <p:extLst>
      <p:ext uri="{BB962C8B-B14F-4D97-AF65-F5344CB8AC3E}">
        <p14:creationId xmlns:p14="http://schemas.microsoft.com/office/powerpoint/2010/main" val="146394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Irving (1789-1859)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35480"/>
            <a:ext cx="6019800" cy="4389120"/>
          </a:xfrm>
        </p:spPr>
        <p:txBody>
          <a:bodyPr/>
          <a:lstStyle/>
          <a:p>
            <a:r>
              <a:rPr lang="en-US" dirty="0" smtClean="0"/>
              <a:t>First American writer of </a:t>
            </a:r>
            <a:r>
              <a:rPr lang="en-US" b="1" dirty="0" smtClean="0"/>
              <a:t>imaginative literature </a:t>
            </a:r>
            <a:r>
              <a:rPr lang="en-US" dirty="0" smtClean="0"/>
              <a:t>to gain international fame</a:t>
            </a:r>
          </a:p>
          <a:p>
            <a:r>
              <a:rPr lang="en-US" dirty="0" smtClean="0"/>
              <a:t>Took ideas from German literature</a:t>
            </a:r>
          </a:p>
          <a:p>
            <a:r>
              <a:rPr lang="en-US" dirty="0" smtClean="0"/>
              <a:t>Witty, poor student, but well read</a:t>
            </a:r>
          </a:p>
          <a:p>
            <a:r>
              <a:rPr lang="en-US" dirty="0" smtClean="0"/>
              <a:t>Youngest of 11 children in wealthy family</a:t>
            </a:r>
          </a:p>
          <a:p>
            <a:r>
              <a:rPr lang="en-US" dirty="0" smtClean="0"/>
              <a:t>Took the satirical writing of 18</a:t>
            </a:r>
            <a:r>
              <a:rPr lang="en-US" baseline="30000" dirty="0" smtClean="0"/>
              <a:t>th</a:t>
            </a:r>
            <a:r>
              <a:rPr lang="en-US" dirty="0" smtClean="0"/>
              <a:t> century and mocked/ridiculed the writings of his own time (typical of neoclassicism)</a:t>
            </a:r>
            <a:endParaRPr lang="en-US" dirty="0"/>
          </a:p>
        </p:txBody>
      </p:sp>
      <p:pic>
        <p:nvPicPr>
          <p:cNvPr id="7" name="Picture 6" descr="Unknown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362200"/>
            <a:ext cx="2438400" cy="3340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85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Washington Irving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works displayed neoclassical pleasure in the comic qualities of life</a:t>
            </a:r>
          </a:p>
          <a:p>
            <a:r>
              <a:rPr lang="en-US" dirty="0" smtClean="0"/>
              <a:t>His work reflected shift in American literature from rationalism to sentimental romanticism</a:t>
            </a:r>
          </a:p>
          <a:p>
            <a:r>
              <a:rPr lang="en-US" dirty="0" smtClean="0"/>
              <a:t>Major Works</a:t>
            </a:r>
          </a:p>
          <a:p>
            <a:pPr lvl="1"/>
            <a:r>
              <a:rPr lang="en-US" dirty="0" smtClean="0"/>
              <a:t>“The Legend of Sleepy Hollow”</a:t>
            </a:r>
          </a:p>
          <a:p>
            <a:pPr lvl="1"/>
            <a:r>
              <a:rPr lang="en-US" dirty="0" smtClean="0"/>
              <a:t>“Rip Van Winkle”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James </a:t>
            </a:r>
            <a:r>
              <a:rPr lang="en-US" dirty="0" err="1" smtClean="0"/>
              <a:t>Fenimore</a:t>
            </a:r>
            <a:r>
              <a:rPr lang="en-US" dirty="0" smtClean="0"/>
              <a:t> Cooper (1789-1851)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6858000" cy="4922520"/>
          </a:xfrm>
        </p:spPr>
        <p:txBody>
          <a:bodyPr>
            <a:normAutofit/>
          </a:bodyPr>
          <a:lstStyle/>
          <a:p>
            <a:r>
              <a:rPr lang="en-US" dirty="0" smtClean="0"/>
              <a:t>Never saw the frontier (border), yet his writing focused on this</a:t>
            </a:r>
          </a:p>
          <a:p>
            <a:r>
              <a:rPr lang="en-US" dirty="0" smtClean="0"/>
              <a:t>Wrote sea novels</a:t>
            </a:r>
          </a:p>
          <a:p>
            <a:r>
              <a:rPr lang="en-US" dirty="0" smtClean="0"/>
              <a:t>Created typical characters</a:t>
            </a:r>
          </a:p>
          <a:p>
            <a:r>
              <a:rPr lang="en-US" dirty="0" smtClean="0"/>
              <a:t>Grew up in luxurious mansion; expelled from Yale; inherited money; went broke; began writing</a:t>
            </a:r>
          </a:p>
          <a:p>
            <a:r>
              <a:rPr lang="en-US" dirty="0" smtClean="0"/>
              <a:t>Major Works</a:t>
            </a:r>
          </a:p>
          <a:p>
            <a:pPr lvl="1"/>
            <a:r>
              <a:rPr lang="en-US" dirty="0" smtClean="0"/>
              <a:t>“The Leather Stocking Tales” </a:t>
            </a:r>
            <a:endParaRPr lang="en-US" dirty="0"/>
          </a:p>
          <a:p>
            <a:r>
              <a:rPr lang="en-US" dirty="0" smtClean="0"/>
              <a:t>People dislike “The Leather Stocking Tales” (even still today)</a:t>
            </a:r>
          </a:p>
        </p:txBody>
      </p:sp>
      <p:pic>
        <p:nvPicPr>
          <p:cNvPr id="4" name="Picture 3" descr="Unknown-1.jpe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2352" y="914400"/>
            <a:ext cx="2251648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30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</TotalTime>
  <Words>443</Words>
  <Application>Microsoft Office PowerPoint</Application>
  <PresentationFormat>On-screen Show (4:3)</PresentationFormat>
  <Paragraphs>57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Neoclassicism</vt:lpstr>
      <vt:lpstr>Neoclassicism</vt:lpstr>
      <vt:lpstr>Neoclassicism (continued)</vt:lpstr>
      <vt:lpstr>Famous Writers </vt:lpstr>
      <vt:lpstr>Philip Freneau (1752-1832)</vt:lpstr>
      <vt:lpstr>Philip Freneau (cont.) </vt:lpstr>
      <vt:lpstr>Washington Irving (1789-1859)</vt:lpstr>
      <vt:lpstr>Washington Irving (cont.)</vt:lpstr>
      <vt:lpstr>James Fenimore Cooper (1789-1851)</vt:lpstr>
      <vt:lpstr>Phillis Wheatley (1753-1784)</vt:lpstr>
      <vt:lpstr>Phillis Wheatley (cont.)</vt:lpstr>
    </vt:vector>
  </TitlesOfParts>
  <Company>DSISD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Neoclassicism</dc:title>
  <dc:creator>evelyn.guzman</dc:creator>
  <cp:lastModifiedBy>Madeleine Connolly</cp:lastModifiedBy>
  <cp:revision>18</cp:revision>
  <dcterms:created xsi:type="dcterms:W3CDTF">2013-11-07T13:33:35Z</dcterms:created>
  <dcterms:modified xsi:type="dcterms:W3CDTF">2015-11-04T17:14:01Z</dcterms:modified>
</cp:coreProperties>
</file>